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9"/>
  </p:notesMasterIdLst>
  <p:sldIdLst>
    <p:sldId id="256" r:id="rId2"/>
    <p:sldId id="294" r:id="rId3"/>
    <p:sldId id="295" r:id="rId4"/>
    <p:sldId id="330" r:id="rId5"/>
    <p:sldId id="316" r:id="rId6"/>
    <p:sldId id="297" r:id="rId7"/>
    <p:sldId id="296" r:id="rId8"/>
    <p:sldId id="327" r:id="rId9"/>
    <p:sldId id="315" r:id="rId10"/>
    <p:sldId id="314" r:id="rId11"/>
    <p:sldId id="317" r:id="rId12"/>
    <p:sldId id="318" r:id="rId13"/>
    <p:sldId id="300" r:id="rId14"/>
    <p:sldId id="319" r:id="rId15"/>
    <p:sldId id="301" r:id="rId16"/>
    <p:sldId id="320" r:id="rId17"/>
    <p:sldId id="321" r:id="rId18"/>
    <p:sldId id="328" r:id="rId19"/>
    <p:sldId id="303" r:id="rId20"/>
    <p:sldId id="305" r:id="rId21"/>
    <p:sldId id="310" r:id="rId22"/>
    <p:sldId id="325" r:id="rId23"/>
    <p:sldId id="324" r:id="rId24"/>
    <p:sldId id="323" r:id="rId25"/>
    <p:sldId id="326" r:id="rId26"/>
    <p:sldId id="329" r:id="rId27"/>
    <p:sldId id="33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00FFFF"/>
    <a:srgbClr val="000066"/>
    <a:srgbClr val="FF0066"/>
    <a:srgbClr val="996600"/>
    <a:srgbClr val="FF00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494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016CE1E-8C41-476C-BC52-1ECE3B43B53F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D8F89CB-9584-4FD8-981F-ED526A79D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E27C9-8129-4055-B85D-25E49DA1F8C3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D0D1-0C86-4ADA-9D7C-C62056EFA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BCBE-27FF-41B5-86D3-6BB8ED3623AF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4E6D5-9865-488B-A2E4-22D73ABEE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87F60-54CA-4D70-9812-61770DD8F4DB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85B1D-D3D7-47F3-BF8C-1C22537E2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5E3F-8FC8-4D02-9E06-102463118AD2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5CDD-2660-4088-A7DD-D4979A2BE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6D173-2013-4A20-AF41-B72D8706F87B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3FB81-412F-45C1-9F5E-E4E1E0ABC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91B48-D0DD-48D0-BE51-87FDDFA330D1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6C47-0E08-4355-9DC4-72BBD8E73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2A71-19A9-4AE7-B69F-937F0B86D135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868BD-DC2B-4561-ACDE-E4AC5EA59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43AE-34A8-4AA2-BFC8-B77864A507CD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F3386-9EE7-47E2-9848-2A2138834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27209-0565-48C0-AFB9-BF0B9E32A33B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C0923-8497-4031-926B-05F511ABF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F98EE-56D5-4DBE-8553-0C24572194D6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A5B25-0F73-4763-899B-ACCD213EA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AC7CB-349B-464E-BED4-FC99FCEAA793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3DB53-6DB5-445E-8151-D6838A0CB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782F-9E29-4104-AEE5-C9F5AFE29D95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19B9-4D28-435E-824A-2CDD183A9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BF436FA-D74E-4692-B1B3-F6CE75AE65DE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7ED906-3543-4CE9-BF54-DF83ACA82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052513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B050"/>
                </a:solidFill>
              </a:rPr>
              <a:t>ОТЧЁТ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о работе поликлинического отделения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ГБУЗ Городской клинической больницы № 4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Департамента здравоохранения 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города Москвы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Хрупалова Андрея Александровича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5997575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2014 год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429000"/>
            <a:ext cx="536416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3" name="Rectangle 37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Диспансерная группа  </a:t>
            </a:r>
          </a:p>
        </p:txBody>
      </p:sp>
      <p:graphicFrame>
        <p:nvGraphicFramePr>
          <p:cNvPr id="11267" name="Диаграмма 7"/>
          <p:cNvGraphicFramePr>
            <a:graphicFrameLocks/>
          </p:cNvGraphicFramePr>
          <p:nvPr/>
        </p:nvGraphicFramePr>
        <p:xfrm>
          <a:off x="488950" y="498475"/>
          <a:ext cx="7853363" cy="5284788"/>
        </p:xfrm>
        <a:graphic>
          <a:graphicData uri="http://schemas.openxmlformats.org/presentationml/2006/ole">
            <p:oleObj spid="_x0000_s11267" r:id="rId3" imgW="7858425" imgH="528569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476250"/>
          <a:ext cx="8496944" cy="6075337"/>
        </p:xfrm>
        <a:graphic>
          <a:graphicData uri="http://schemas.openxmlformats.org/drawingml/2006/table">
            <a:tbl>
              <a:tblPr/>
              <a:tblGrid>
                <a:gridCol w="885591"/>
                <a:gridCol w="6018337"/>
                <a:gridCol w="1593016"/>
              </a:tblGrid>
              <a:tr h="432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Взрослые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(18 лет и старше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2014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Зарегистрировано заболеваний - всего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41606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Инфекционные и паразитарные болезни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Новообразования - всего, из них: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346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3.1.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Злокачественные новообразования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Болезни эндокринной системы, расстройства питания и нарушения обмена веществ - всего, из них: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1701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4.1.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 щитовидной железы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542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4.2.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Сахарный диабет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856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 нервной системы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1123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 системы кровообращения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9353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Болезни, характеризующиеся повышенным кровяным давлением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2882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Ишемическая болезнь сердца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1896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Острый инфаркт миокарда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Цереброваскулярные болезни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1870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Острые респираторные инфекции нижних дыхательных путей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3441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Болезни органов пищеварения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1725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Болезни костно-мышечной системы и соединительной ткани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8429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Болезни мочеполовой системы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2185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Болезни глаза и его придаточного аппарата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561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8263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76" name="Rectangle 1"/>
          <p:cNvSpPr>
            <a:spLocks noChangeArrowheads="1"/>
          </p:cNvSpPr>
          <p:nvPr/>
        </p:nvSpPr>
        <p:spPr bwMode="auto">
          <a:xfrm>
            <a:off x="1957388" y="-33338"/>
            <a:ext cx="522922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ctr"/>
            <a:r>
              <a:rPr lang="ru-RU" sz="1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здоровья населения, проживающего в районе</a:t>
            </a:r>
            <a:endParaRPr lang="ru-RU" sz="1400">
              <a:solidFill>
                <a:srgbClr val="0070C0"/>
              </a:solidFill>
              <a:latin typeface="Arial" charset="0"/>
              <a:ea typeface="Calibri" pitchFamily="34" charset="0"/>
            </a:endParaRPr>
          </a:p>
          <a:p>
            <a:pPr indent="342900" algn="ctr" eaLnBrk="0" hangingPunct="0"/>
            <a:r>
              <a:rPr lang="ru-RU" sz="1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обслуживания поликлиники</a:t>
            </a:r>
            <a:endParaRPr lang="ru-RU" sz="140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404813"/>
          <a:ext cx="8712968" cy="6120678"/>
        </p:xfrm>
        <a:graphic>
          <a:graphicData uri="http://schemas.openxmlformats.org/drawingml/2006/table">
            <a:tbl>
              <a:tblPr/>
              <a:tblGrid>
                <a:gridCol w="908106"/>
                <a:gridCol w="6171351"/>
                <a:gridCol w="1633511"/>
              </a:tblGrid>
              <a:tr h="534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Взрослые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старше трудоспособного возраста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 55 лет у женщин и с 60 лет у мужчин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 год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Зарегистрировано заболеваний - всего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19503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Инфекционные и паразитарные болезни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Новообразования - всего, из них: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Злокачественные новообразования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эндокринной системы, расстройства питания и нарушения обмена веществ - всего, из них: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1272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4.1.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щитовидной железы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394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4.2.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Сахарный диабет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662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нервной системы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системы кровообращения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6996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Болезни, характеризующиеся повышенным кровяным давлением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2165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Ишемическая болезнь сердца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1670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Острый инфаркт миокарда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Цереброваскулярные болезни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1581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Острые респираторные инфекции нижних дыхательных путей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органов пищеварения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702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костно-мышечной системы и соединительной ткани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3845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мочеполовой системы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1220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глаза и его придаточного аппарата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482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1468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88913"/>
            <a:ext cx="8229600" cy="28733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Первичная регистрация заболеваемости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620713"/>
          <a:ext cx="8496944" cy="6060606"/>
        </p:xfrm>
        <a:graphic>
          <a:graphicData uri="http://schemas.openxmlformats.org/drawingml/2006/table">
            <a:tbl>
              <a:tblPr/>
              <a:tblGrid>
                <a:gridCol w="885591"/>
                <a:gridCol w="6018338"/>
                <a:gridCol w="1593015"/>
              </a:tblGrid>
              <a:tr h="438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Взрослые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(18 лет и старше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2014 год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Зарегистрировано заболеваний - всего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15848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Инфекционные и паразитарные болезни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Новообразования - всего, из них: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101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3.1.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Злокачественные новообразования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 эндокринной системы, расстройства питания и нарушения обмена веществ - всего, из них: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4.1.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 щитовидной железы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4.2.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Сахарный диабет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 нервной системы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 системы кровообращения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573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Болезни, характеризующиеся повышенным кровяным давлением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Ишемическая болезнь сердца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Острый инфаркт миокарда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Цереброваскулярные болезни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170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Острые респираторные инфекции нижних дыхательных путей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405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Болезни органов пищеварения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166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Болезни костно-мышечной системы и соединительной ткани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767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Болезни мочеполовой системы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425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Болезни глаза и его придаточного аппарата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8263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06" marR="19106" marT="31432" marB="314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692275" y="0"/>
            <a:ext cx="5616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F0"/>
                </a:solidFill>
              </a:rPr>
              <a:t>Первичная регистрация заболеваемости </a:t>
            </a: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850" y="620713"/>
          <a:ext cx="8568952" cy="5743297"/>
        </p:xfrm>
        <a:graphic>
          <a:graphicData uri="http://schemas.openxmlformats.org/drawingml/2006/table">
            <a:tbl>
              <a:tblPr/>
              <a:tblGrid>
                <a:gridCol w="893096"/>
                <a:gridCol w="6069344"/>
                <a:gridCol w="1606512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Взрослые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старше трудоспособного возраста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 55 лет у женщин и с 60 лет у мужчин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 год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Зарегистрировано заболеваний - всего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4254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Инфекционные и паразитарные болезни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Новообразования - всего, из них: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Злокачественные новообразования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эндокринной системы, расстройства питания и нарушения обмена веществ - всего, из них: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4.1.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щитовидной железы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4.2.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Сахарный диабет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нервной системы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системы кровообращения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Болезни, характеризующиеся повышенным кровяным давлением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Ишемическая болезнь сердца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Острый инфаркт миокарда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Цереброваскулярные болезни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Острые респираторные инфекции нижних дыхательных путей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органов пищеварения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костно-мышечной системы и соединительной ткани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мочеполовой системы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глаза и его придаточного аппарата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1468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72" marR="17872" marT="29402" marB="294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8888" y="620713"/>
            <a:ext cx="7058025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ГОСПИТАЛИЗАЦИЯ ПО ПОЛИКЛИНИЧЕСКОМУ ОТДЕЛЕНИЮ </a:t>
            </a:r>
            <a:r>
              <a:rPr lang="ru-RU" sz="3600" b="1" i="1" dirty="0" smtClean="0">
                <a:solidFill>
                  <a:srgbClr val="00FF00"/>
                </a:solidFill>
              </a:rPr>
              <a:t/>
            </a:r>
            <a:br>
              <a:rPr lang="ru-RU" sz="3600" b="1" i="1" dirty="0" smtClean="0">
                <a:solidFill>
                  <a:srgbClr val="00FF00"/>
                </a:solidFill>
              </a:rPr>
            </a:br>
            <a:endParaRPr lang="ru-RU" sz="3600" dirty="0" smtClean="0">
              <a:solidFill>
                <a:srgbClr val="00FF00"/>
              </a:solidFill>
            </a:endParaRPr>
          </a:p>
        </p:txBody>
      </p:sp>
      <p:graphicFrame>
        <p:nvGraphicFramePr>
          <p:cNvPr id="16387" name="Диаграмма 5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p:oleObj spid="_x0000_s16387" r:id="rId3" imgW="6194073" imgH="4163929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2060575"/>
          <a:ext cx="8713788" cy="1476376"/>
        </p:xfrm>
        <a:graphic>
          <a:graphicData uri="http://schemas.openxmlformats.org/drawingml/2006/table">
            <a:tbl>
              <a:tblPr/>
              <a:tblGrid>
                <a:gridCol w="433388"/>
                <a:gridCol w="1150937"/>
                <a:gridCol w="1152525"/>
                <a:gridCol w="936625"/>
                <a:gridCol w="1008063"/>
                <a:gridCol w="935037"/>
                <a:gridCol w="1081088"/>
                <a:gridCol w="1079500"/>
                <a:gridCol w="936625"/>
              </a:tblGrid>
              <a:tr h="474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Число посещений стоматологов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Лечебная работа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Профилактическая работа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В т.ч.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первичных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Вылечено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зубов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Удалено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зубов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санировано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Осмотрено по плану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Санировано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Проведен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курс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Century Schoolbook" pitchFamily="18" charset="0"/>
                        </a:rPr>
                        <a:t>профил.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entury Schoolbook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entury Schoolbook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33759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5776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15726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2604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2047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1375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447" name="Rectangle 1"/>
          <p:cNvSpPr>
            <a:spLocks noChangeArrowheads="1"/>
          </p:cNvSpPr>
          <p:nvPr/>
        </p:nvSpPr>
        <p:spPr bwMode="auto">
          <a:xfrm>
            <a:off x="1752600" y="1382713"/>
            <a:ext cx="56880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 algn="ctr"/>
            <a:r>
              <a:rPr lang="ru-RU" sz="1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СТОМАТОЛОГИЧЕСКОГО  ОТДЕЛЕНИЯ</a:t>
            </a:r>
            <a:endParaRPr lang="ru-RU" sz="16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1052513"/>
          <a:ext cx="8208962" cy="4147820"/>
        </p:xfrm>
        <a:graphic>
          <a:graphicData uri="http://schemas.openxmlformats.org/drawingml/2006/table">
            <a:tbl>
              <a:tblPr/>
              <a:tblGrid>
                <a:gridCol w="3722687"/>
                <a:gridCol w="2154238"/>
                <a:gridCol w="233203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Сделано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Дифтерия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 Дифтери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Столбняк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 Столбняка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Корь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Гепатита «А»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Гепатита «А»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Гепатит «В»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Гепатит «В»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Гепатит «В»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краснухи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1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энцефалита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энцефалита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V3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энцефалита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дизентерия Зонне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Пневмококковая инфекция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16" name="Rectangle 1"/>
          <p:cNvSpPr>
            <a:spLocks noChangeArrowheads="1"/>
          </p:cNvSpPr>
          <p:nvPr/>
        </p:nvSpPr>
        <p:spPr bwMode="auto">
          <a:xfrm>
            <a:off x="539750" y="333375"/>
            <a:ext cx="8064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010" tIns="152352" bIns="38088" anchor="ctr">
            <a:spAutoFit/>
          </a:bodyPr>
          <a:lstStyle/>
          <a:p>
            <a:pPr lvl="1" algn="ctr"/>
            <a:r>
              <a:rPr lang="ru-RU" sz="1200" b="1">
                <a:solidFill>
                  <a:srgbClr val="0070C0"/>
                </a:solidFill>
                <a:latin typeface="Cambria" pitchFamily="18" charset="0"/>
              </a:rPr>
              <a:t>РАБОТА ПО ВАКЦИНАЦИИ    за 2014 г.</a:t>
            </a:r>
            <a:endParaRPr lang="ru-RU" sz="1400" b="1" i="1">
              <a:solidFill>
                <a:srgbClr val="0070C0"/>
              </a:solidFill>
              <a:latin typeface="Cambria" pitchFamily="18" charset="0"/>
            </a:endParaRPr>
          </a:p>
          <a:p>
            <a:pPr lvl="1" algn="just" eaLnBrk="0" hangingPunct="0"/>
            <a:endParaRPr lang="ru-RU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620713"/>
          <a:ext cx="9036050" cy="6161089"/>
        </p:xfrm>
        <a:graphic>
          <a:graphicData uri="http://schemas.openxmlformats.org/drawingml/2006/table">
            <a:tbl>
              <a:tblPr/>
              <a:tblGrid>
                <a:gridCol w="3816350"/>
                <a:gridCol w="1509713"/>
                <a:gridCol w="1271587"/>
                <a:gridCol w="243840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Состояло в общей базе АП№29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31.12.14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 (бюджет)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в том числе: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12.852.893,57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 Великой Отечественной войны, и приравненные к ним лица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480181,00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 Великой Отечественной войны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27651,00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Лицо, награжденное знаком «Жителю блокадного Ленинграда»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12607,72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семьи погибшего (умершего) инвалида Великой Отечественной войны, участника Великой Отечественной войны и ветерана боевых действий..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52966,00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Ветеран боевых действий из числа военнослужащих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16113,85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12.263.374,00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Лица, подвергшиеся воздействию радиации вследствие катастрофы на Чернобыльской АЭС, а также вследствие ядерных испытаний на Семипалатинском полигоне, и приравненные к ним категории граждан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в том числе: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8.626.418,87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Труженик тыла в годы Великой Отечественной войны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 обороны Москвы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Почетный донор РФ (СССР)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54603,95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Беременная женщина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1179,20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Реабилитированные и граждане, признанные пострадавшими от политических репрессий, члены их семей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55295,11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Житель города Москвы, имеющий заболевание (соответствии с распоряжением Правительства Москвы от 10.08.2005 № 1506-РП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8460045,50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46" name="TextBox 4"/>
          <p:cNvSpPr txBox="1">
            <a:spLocks noChangeArrowheads="1"/>
          </p:cNvSpPr>
          <p:nvPr/>
        </p:nvSpPr>
        <p:spPr bwMode="auto">
          <a:xfrm>
            <a:off x="250825" y="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ДЛО </a:t>
            </a:r>
          </a:p>
          <a:p>
            <a:pPr algn="ctr"/>
            <a:r>
              <a:rPr lang="ru-RU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(Аптечный пункт№29 реализовывает рецепты многих медицинских организаций)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404813"/>
            <a:ext cx="8507412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РАБОТА   </a:t>
            </a:r>
            <a:br>
              <a:rPr lang="ru-RU" sz="1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ДИАГНОСТИЧЕСКИХ    ОТДЕЛЕНИЙ  </a:t>
            </a:r>
            <a:br>
              <a:rPr lang="ru-RU" sz="1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ЗА 2014г</a:t>
            </a:r>
            <a:br>
              <a:rPr lang="ru-RU" sz="1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FF00"/>
                </a:solidFill>
              </a:rPr>
              <a:t>.</a:t>
            </a:r>
          </a:p>
        </p:txBody>
      </p:sp>
      <p:graphicFrame>
        <p:nvGraphicFramePr>
          <p:cNvPr id="14421" name="Group 85"/>
          <p:cNvGraphicFramePr>
            <a:graphicFrameLocks noGrp="1"/>
          </p:cNvGraphicFramePr>
          <p:nvPr/>
        </p:nvGraphicFramePr>
        <p:xfrm>
          <a:off x="900113" y="1125538"/>
          <a:ext cx="7488832" cy="2414232"/>
        </p:xfrm>
        <a:graphic>
          <a:graphicData uri="http://schemas.openxmlformats.org/drawingml/2006/table">
            <a:tbl>
              <a:tblPr/>
              <a:tblGrid>
                <a:gridCol w="1387338"/>
                <a:gridCol w="4085270"/>
                <a:gridCol w="2016224"/>
              </a:tblGrid>
              <a:tr h="2538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Число исследований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322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УЗИ+ЭХОКГ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5339</a:t>
                      </a:r>
                      <a:endParaRPr lang="ru-RU" dirty="0"/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Гастроскопия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829</a:t>
                      </a:r>
                      <a:endParaRPr lang="ru-RU" dirty="0"/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Колоноскопия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147</a:t>
                      </a:r>
                      <a:endParaRPr lang="ru-RU" dirty="0"/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4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Ректороманоскопия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06" marR="239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00113" y="3573463"/>
          <a:ext cx="7488832" cy="2194560"/>
        </p:xfrm>
        <a:graphic>
          <a:graphicData uri="http://schemas.openxmlformats.org/drawingml/2006/table">
            <a:tbl>
              <a:tblPr/>
              <a:tblGrid>
                <a:gridCol w="1377782"/>
                <a:gridCol w="4094826"/>
                <a:gridCol w="2016224"/>
              </a:tblGrid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</a:t>
                      </a:r>
                    </a:p>
                  </a:txBody>
                  <a:tcPr marL="25211" marR="2521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ЭКГ всего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В поликлинике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дому:</a:t>
                      </a:r>
                    </a:p>
                  </a:txBody>
                  <a:tcPr marL="25211" marR="252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8350</a:t>
                      </a:r>
                    </a:p>
                    <a:p>
                      <a:pPr algn="ctr"/>
                      <a:r>
                        <a:rPr lang="ru-RU" sz="1800" dirty="0" smtClean="0"/>
                        <a:t>7846</a:t>
                      </a:r>
                    </a:p>
                    <a:p>
                      <a:pPr algn="ctr"/>
                      <a:r>
                        <a:rPr lang="ru-RU" sz="1800" dirty="0" smtClean="0"/>
                        <a:t>504</a:t>
                      </a:r>
                    </a:p>
                  </a:txBody>
                  <a:tcPr marL="25211" marR="2521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5211" marR="2521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ХОЛТЕРОВСКОЕ МОНИТОРИРОВАНИЕ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СМАД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11" marR="252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458</a:t>
                      </a:r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46</a:t>
                      </a:r>
                    </a:p>
                    <a:p>
                      <a:pPr algn="ctr"/>
                      <a:endParaRPr lang="ru-RU" sz="1800" dirty="0" smtClean="0"/>
                    </a:p>
                  </a:txBody>
                  <a:tcPr marL="25211" marR="2521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7826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Общая часть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484313"/>
            <a:ext cx="7993063" cy="3960812"/>
          </a:xfrm>
          <a:noFill/>
        </p:spPr>
        <p:txBody>
          <a:bodyPr/>
          <a:lstStyle/>
          <a:p>
            <a:pPr eaLnBrk="1" hangingPunct="1"/>
            <a:r>
              <a:rPr lang="ru-RU" sz="2400" smtClean="0">
                <a:effectLst/>
                <a:latin typeface="Times New Roman" pitchFamily="18" charset="0"/>
                <a:cs typeface="Times New Roman" pitchFamily="18" charset="0"/>
              </a:rPr>
              <a:t>Поликлиническое отделение ГКБ № 4 обслуживает жителей Даниловского и Донского районов ЮАО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  <a:cs typeface="Times New Roman" pitchFamily="18" charset="0"/>
              </a:rPr>
              <a:t>   г. Москвы</a:t>
            </a:r>
          </a:p>
          <a:p>
            <a:pPr eaLnBrk="1" hangingPunct="1"/>
            <a:r>
              <a:rPr lang="ru-RU" sz="2400" smtClean="0">
                <a:effectLst/>
                <a:latin typeface="Times New Roman" pitchFamily="18" charset="0"/>
                <a:cs typeface="Times New Roman" pitchFamily="18" charset="0"/>
              </a:rPr>
              <a:t>К поликлинике прикреплено в настоящий момент 31508 человек</a:t>
            </a:r>
          </a:p>
          <a:p>
            <a:pPr eaLnBrk="1" hangingPunct="1"/>
            <a:r>
              <a:rPr lang="ru-RU" sz="2400" smtClean="0">
                <a:effectLst/>
                <a:latin typeface="Times New Roman" pitchFamily="18" charset="0"/>
                <a:cs typeface="Times New Roman" pitchFamily="18" charset="0"/>
              </a:rPr>
              <a:t>Поликлиническое отделение рассчитано на 750 посещений в смену.</a:t>
            </a:r>
          </a:p>
          <a:p>
            <a:pPr eaLnBrk="1" hangingPunct="1"/>
            <a:r>
              <a:rPr lang="ru-RU" sz="2400" smtClean="0">
                <a:effectLst/>
                <a:latin typeface="Times New Roman" pitchFamily="18" charset="0"/>
                <a:cs typeface="Times New Roman" pitchFamily="18" charset="0"/>
              </a:rPr>
              <a:t>Часы работы поликлиники – с 8</a:t>
            </a:r>
            <a:r>
              <a:rPr lang="ru-RU" sz="2400" baseline="30000" smtClean="0">
                <a:effectLst/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2400" smtClean="0">
                <a:effectLst/>
                <a:latin typeface="Times New Roman" pitchFamily="18" charset="0"/>
                <a:cs typeface="Times New Roman" pitchFamily="18" charset="0"/>
              </a:rPr>
              <a:t> до 20</a:t>
            </a:r>
            <a:r>
              <a:rPr lang="ru-RU" sz="2400" baseline="30000" smtClean="0">
                <a:effectLst/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ru-RU" sz="2400" smtClean="0">
                <a:effectLst/>
                <a:latin typeface="Times New Roman" pitchFamily="18" charset="0"/>
                <a:cs typeface="Times New Roman" pitchFamily="18" charset="0"/>
              </a:rPr>
              <a:t>в две смены. В субботу с 09.00-18.00, в воскресенье с 09.00-16.00</a:t>
            </a:r>
          </a:p>
          <a:p>
            <a:pPr eaLnBrk="1" hangingPunct="1"/>
            <a:endParaRPr lang="ru-RU" sz="240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557213"/>
            <a:ext cx="8229600" cy="5683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ЦЕЛЕВАЯ ДИСПАНСЕРИЗАЦИЯ за 2013 г., 2014 г.</a:t>
            </a:r>
            <a:r>
              <a:rPr lang="ru-RU" sz="3600" b="1" dirty="0" smtClean="0">
                <a:solidFill>
                  <a:srgbClr val="00FF00"/>
                </a:solidFill>
              </a:rPr>
              <a:t/>
            </a:r>
            <a:br>
              <a:rPr lang="ru-RU" sz="3600" b="1" dirty="0" smtClean="0">
                <a:solidFill>
                  <a:srgbClr val="00FF00"/>
                </a:solidFill>
              </a:rPr>
            </a:br>
            <a:endParaRPr lang="ru-RU" sz="3600" dirty="0" smtClean="0">
              <a:solidFill>
                <a:srgbClr val="00FF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188" y="1125538"/>
          <a:ext cx="8137525" cy="4414840"/>
        </p:xfrm>
        <a:graphic>
          <a:graphicData uri="http://schemas.openxmlformats.org/drawingml/2006/table">
            <a:tbl>
              <a:tblPr/>
              <a:tblGrid>
                <a:gridCol w="1800225"/>
                <a:gridCol w="1192212"/>
                <a:gridCol w="1157288"/>
                <a:gridCol w="792162"/>
                <a:gridCol w="1050925"/>
                <a:gridCol w="954088"/>
                <a:gridCol w="1190625"/>
              </a:tblGrid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Проводится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Подпрограммы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ССС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3002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 шейки матки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1519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предстательной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железы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1040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молочной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железы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Подростки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02" marR="627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1844675"/>
          <a:ext cx="8640763" cy="1835151"/>
        </p:xfrm>
        <a:graphic>
          <a:graphicData uri="http://schemas.openxmlformats.org/drawingml/2006/table">
            <a:tbl>
              <a:tblPr/>
              <a:tblGrid>
                <a:gridCol w="1046163"/>
                <a:gridCol w="1069975"/>
                <a:gridCol w="1635125"/>
                <a:gridCol w="1636712"/>
                <a:gridCol w="1635125"/>
                <a:gridCol w="1617663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группа (человек)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группа (человек)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группа (человек)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оплачено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5085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4574 (97%)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1597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3762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Rectangle 1"/>
          <p:cNvSpPr>
            <a:spLocks noChangeArrowheads="1"/>
          </p:cNvSpPr>
          <p:nvPr/>
        </p:nvSpPr>
        <p:spPr bwMode="auto">
          <a:xfrm>
            <a:off x="0" y="10525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 algn="ctr"/>
            <a:r>
              <a:rPr lang="ru-RU" sz="1200" b="1">
                <a:latin typeface="Arial" charset="0"/>
                <a:ea typeface="Times New Roman" pitchFamily="18" charset="0"/>
              </a:rPr>
              <a:t>ДИСПАНСЕРИЗАЦИЯ НАСЕЛЕНИЯ в 2014 г.</a:t>
            </a:r>
            <a:endParaRPr lang="ru-RU">
              <a:latin typeface="Arial" charset="0"/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188" y="765175"/>
          <a:ext cx="8136903" cy="4997968"/>
        </p:xfrm>
        <a:graphic>
          <a:graphicData uri="http://schemas.openxmlformats.org/drawingml/2006/table">
            <a:tbl>
              <a:tblPr/>
              <a:tblGrid>
                <a:gridCol w="3536986"/>
                <a:gridCol w="2654704"/>
                <a:gridCol w="1945213"/>
              </a:tblGrid>
              <a:tr h="443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Участники ВОВ, в том числе инвалиды ВОВ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показателей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За 2013год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За 2014 год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Состоит под диспансерным наблюдением на конец отчетного года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Снято с диспансерного наблюдения в течение отчетного года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в том числе: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выехало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умерло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Состоит по группам инвалидности: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Получили стационарное лечение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Получили санаторно-курортное лечение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609" name="Rectangle 1"/>
          <p:cNvSpPr>
            <a:spLocks noChangeArrowheads="1"/>
          </p:cNvSpPr>
          <p:nvPr/>
        </p:nvSpPr>
        <p:spPr bwMode="auto">
          <a:xfrm>
            <a:off x="2732088" y="26988"/>
            <a:ext cx="4183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Диспансерное наблюдение за инвалидами и участниками</a:t>
            </a:r>
            <a:endParaRPr lang="ru-RU" sz="600">
              <a:solidFill>
                <a:srgbClr val="0070C0"/>
              </a:solidFill>
              <a:latin typeface="Arial" charset="0"/>
              <a:ea typeface="Calibri" pitchFamily="34" charset="0"/>
            </a:endParaRPr>
          </a:p>
          <a:p>
            <a:pPr algn="ctr" eaLnBrk="0" hangingPunct="0"/>
            <a:r>
              <a:rPr lang="ru-RU" sz="12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Великой Отечественной войны</a:t>
            </a:r>
          </a:p>
          <a:p>
            <a:pPr algn="ctr" eaLnBrk="0" hangingPunct="0"/>
            <a:r>
              <a:rPr lang="ru-RU" sz="1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Поликлиническое отделение</a:t>
            </a:r>
            <a:endParaRPr lang="ru-RU" sz="600">
              <a:solidFill>
                <a:srgbClr val="0070C0"/>
              </a:solidFill>
              <a:latin typeface="Arial" charset="0"/>
            </a:endParaRPr>
          </a:p>
          <a:p>
            <a:pPr algn="ctr" eaLnBrk="0" hangingPunct="0"/>
            <a:endParaRPr lang="ru-RU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58888" y="1484313"/>
          <a:ext cx="7128792" cy="1831041"/>
        </p:xfrm>
        <a:graphic>
          <a:graphicData uri="http://schemas.openxmlformats.org/drawingml/2006/table">
            <a:tbl>
              <a:tblPr/>
              <a:tblGrid>
                <a:gridCol w="5230665"/>
                <a:gridCol w="1898127"/>
              </a:tblGrid>
              <a:tr h="445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2014год</a:t>
                      </a:r>
                      <a:endParaRPr lang="ru-RU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школа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для больных артериальной гипертензией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173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школа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для больных с заболеванием суставов и позвоночника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школа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для больных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ХОБЛ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школе для больных сахарным диабетом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26" marR="34026" marT="55978" marB="559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98" name="Rectangle 1"/>
          <p:cNvSpPr>
            <a:spLocks noChangeArrowheads="1"/>
          </p:cNvSpPr>
          <p:nvPr/>
        </p:nvSpPr>
        <p:spPr bwMode="auto">
          <a:xfrm>
            <a:off x="2987675" y="1052513"/>
            <a:ext cx="3327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Деятельность Школ Здоровья</a:t>
            </a:r>
            <a:endParaRPr lang="ru-RU">
              <a:solidFill>
                <a:srgbClr val="0070C0"/>
              </a:solidFill>
              <a:latin typeface="Arial" charset="0"/>
              <a:ea typeface="Calibri" pitchFamily="34" charset="0"/>
            </a:endParaRPr>
          </a:p>
          <a:p>
            <a:pPr eaLnBrk="0" hangingPunct="0"/>
            <a:endParaRPr lang="ru-RU">
              <a:latin typeface="Arial" charset="0"/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Диаграмма 1"/>
          <p:cNvGraphicFramePr>
            <a:graphicFrameLocks/>
          </p:cNvGraphicFramePr>
          <p:nvPr/>
        </p:nvGraphicFramePr>
        <p:xfrm>
          <a:off x="200025" y="1346200"/>
          <a:ext cx="8815388" cy="4365625"/>
        </p:xfrm>
        <a:graphic>
          <a:graphicData uri="http://schemas.openxmlformats.org/presentationml/2006/ole">
            <p:oleObj spid="_x0000_s25602" r:id="rId3" imgW="8815580" imgH="4365114" progId="Excel.Chart.8">
              <p:embed/>
            </p:oleObj>
          </a:graphicData>
        </a:graphic>
      </p:graphicFrame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539750" y="549275"/>
            <a:ext cx="82089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7325" algn="ctr"/>
            <a:r>
              <a:rPr lang="ru-RU" sz="1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 БОЛЬНЫХ И СРОКИ ЛЕЧЕНИЯ  В ДНЕВНОМ СТАЦИОНАРЕЗА  2013г., 2014г.</a:t>
            </a:r>
            <a:endParaRPr lang="ru-RU" sz="16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7325"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650" y="3068638"/>
          <a:ext cx="7848871" cy="443016"/>
        </p:xfrm>
        <a:graphic>
          <a:graphicData uri="http://schemas.openxmlformats.org/drawingml/2006/table">
            <a:tbl>
              <a:tblPr/>
              <a:tblGrid>
                <a:gridCol w="1008112"/>
                <a:gridCol w="648072"/>
                <a:gridCol w="576064"/>
                <a:gridCol w="504056"/>
                <a:gridCol w="576064"/>
                <a:gridCol w="864096"/>
                <a:gridCol w="720080"/>
                <a:gridCol w="936104"/>
                <a:gridCol w="504056"/>
                <a:gridCol w="712712"/>
                <a:gridCol w="799455"/>
              </a:tblGrid>
              <a:tr h="4430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33 649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69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662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817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27 586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19 838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4 180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13 879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3 167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44 367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33 453</a:t>
                      </a:r>
                    </a:p>
                  </a:txBody>
                  <a:tcPr marL="8298" marR="8298" marT="8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850" y="908050"/>
          <a:ext cx="8280920" cy="2146673"/>
        </p:xfrm>
        <a:graphic>
          <a:graphicData uri="http://schemas.openxmlformats.org/drawingml/2006/table">
            <a:tbl>
              <a:tblPr/>
              <a:tblGrid>
                <a:gridCol w="765492"/>
                <a:gridCol w="890692"/>
                <a:gridCol w="429355"/>
                <a:gridCol w="602187"/>
                <a:gridCol w="489915"/>
                <a:gridCol w="602187"/>
                <a:gridCol w="830132"/>
                <a:gridCol w="721264"/>
                <a:gridCol w="928797"/>
                <a:gridCol w="489915"/>
                <a:gridCol w="765492"/>
                <a:gridCol w="765492"/>
              </a:tblGrid>
              <a:tr h="681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талонов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записей на прием к врачу за даты периода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4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квотам Интернет, ЦТО, Инфомат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через внешние системы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через врача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через инфомат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через мобильное приложение ЕМИАС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через портал госуслуг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через регистратуру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через ЦТО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Приемов пациентов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Пациентов записано и не пришло на прием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26671" name="TextBox 3"/>
          <p:cNvSpPr txBox="1">
            <a:spLocks noChangeArrowheads="1"/>
          </p:cNvSpPr>
          <p:nvPr/>
        </p:nvSpPr>
        <p:spPr bwMode="auto">
          <a:xfrm>
            <a:off x="179388" y="3141663"/>
            <a:ext cx="86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01.01.14-31.12.14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755650" y="404813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</a:rPr>
              <a:t>Основные Планы на 2015год</a:t>
            </a: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395288" y="1052513"/>
            <a:ext cx="8569325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Дальнейшее продолжение стационарзамещающих технологий. Планируется открытие 8 коек дневного стационара в филиал поликлиника ул.Вавилова дом. 6</a:t>
            </a:r>
          </a:p>
          <a:p>
            <a:pPr marL="342900" indent="-342900"/>
            <a:r>
              <a:rPr lang="ru-RU">
                <a:latin typeface="Times New Roman" pitchFamily="18" charset="0"/>
                <a:cs typeface="Times New Roman" pitchFamily="18" charset="0"/>
              </a:rPr>
              <a:t>       -    Развертывание 20 коек хирургического профиля для больных с травмой кисти (8 корпус)</a:t>
            </a:r>
          </a:p>
          <a:p>
            <a:pPr marL="342900" indent="-342900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2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Введение в эксплуатацию ангиографа</a:t>
            </a:r>
          </a:p>
          <a:p>
            <a:pPr marL="342900" indent="-342900">
              <a:buFontTx/>
              <a:buAutoNum type="arabicPeriod" startAt="2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3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Перенесение школы по ревматизму из стационара в поликлинику</a:t>
            </a:r>
          </a:p>
          <a:p>
            <a:pPr marL="342900" indent="-342900">
              <a:buFontTx/>
              <a:buAutoNum type="arabicPeriod" startAt="3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4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 целью улучшения доступности планируется внедрение системы ЕМИАС в филиал поликлинику на ул. Вавилова дом. 6 и перенос   нескольких участков в данный филиал.</a:t>
            </a:r>
          </a:p>
          <a:p>
            <a:pPr marL="342900" indent="-342900">
              <a:buFontTx/>
              <a:buAutoNum type="arabicPeriod" startAt="4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5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Внедрение новых методик с целью улучшения доступности </a:t>
            </a:r>
          </a:p>
          <a:p>
            <a:pPr marL="342900" indent="-342900"/>
            <a:r>
              <a:rPr lang="ru-RU">
                <a:latin typeface="Times New Roman" pitchFamily="18" charset="0"/>
                <a:cs typeface="Times New Roman" pitchFamily="18" charset="0"/>
              </a:rPr>
              <a:t>        (такие как кабинет здоровый пациент)</a:t>
            </a:r>
          </a:p>
          <a:p>
            <a:pPr marL="342900" indent="-342900">
              <a:buFontTx/>
              <a:buAutoNum type="arabicPeriod" startAt="5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6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Подготовка к проведению празднования 70-й годовщины Победы в Великой Отечественной войне 1941–1945 годов</a:t>
            </a:r>
          </a:p>
          <a:p>
            <a:pPr marL="342900" indent="-342900">
              <a:buFontTx/>
              <a:buAutoNum type="arabicPeriod" startAt="6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78092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Общая часть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7416800" cy="56896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 составе поликлиники работают следующие структурные подразделения: 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Терапевтическое отделение</a:t>
            </a:r>
          </a:p>
          <a:p>
            <a:pPr marL="342900" lvl="2" indent="-342900" eaLnBrk="1" hangingPunct="1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Стоматологическое отделение 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Травматологическое районное отделение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Физиотерапевтическое отделение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поликлинике работает дневной стационар</a:t>
            </a:r>
            <a:endParaRPr lang="ru-RU" sz="1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Кабинеты: </a:t>
            </a:r>
            <a:r>
              <a:rPr lang="ru-RU" sz="1600" dirty="0" smtClean="0">
                <a:effectLst/>
              </a:rPr>
              <a:t>	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Ревматолога 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Кардиолога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Эндокринолога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Окулиста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Лор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Хирурга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Травматолога-ортопеда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Невролога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Профилактики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Кабинет здорового пациента</a:t>
            </a:r>
          </a:p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МРТ  и КТ , УЗИ и ряд других методик располагаются  в корпусах стационара</a:t>
            </a:r>
          </a:p>
        </p:txBody>
      </p:sp>
      <p:sp>
        <p:nvSpPr>
          <p:cNvPr id="7172" name="Содержимое 2"/>
          <p:cNvSpPr txBox="1">
            <a:spLocks/>
          </p:cNvSpPr>
          <p:nvPr/>
        </p:nvSpPr>
        <p:spPr bwMode="auto">
          <a:xfrm>
            <a:off x="0" y="4508500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057400" lvl="4" indent="-2286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Общая часть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7416800" cy="56896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 составе Филиал поликлиники работают следующие структурные подразделения: 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Терапевтическое отделение</a:t>
            </a:r>
          </a:p>
          <a:p>
            <a:pPr marL="342900" lvl="2" indent="-342900" eaLnBrk="1" hangingPunct="1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Стоматологическое отделение 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поликлинике работает дневной стационар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Водительская комиссия</a:t>
            </a:r>
          </a:p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Кабинеты: </a:t>
            </a:r>
            <a:r>
              <a:rPr lang="ru-RU" sz="1600" dirty="0" smtClean="0">
                <a:effectLst/>
              </a:rPr>
              <a:t>	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Эндокринолога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Окулиста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Лор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Хирурга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Невролога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УЗИ</a:t>
            </a:r>
          </a:p>
          <a:p>
            <a:pPr lvl="2" eaLnBrk="1" hangingPunct="1">
              <a:defRPr/>
            </a:pPr>
            <a:endParaRPr lang="ru-RU" sz="1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2"/>
          <p:cNvSpPr txBox="1">
            <a:spLocks/>
          </p:cNvSpPr>
          <p:nvPr/>
        </p:nvSpPr>
        <p:spPr bwMode="auto">
          <a:xfrm>
            <a:off x="0" y="4508500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057400" lvl="4" indent="-2286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8429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66"/>
                </a:solidFill>
                <a:effectLst/>
              </a:rPr>
              <a:t>УКОМПЛЕКТОВАННОСТЬ ПОЛИКЛИНИКИ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539750" y="1603375"/>
          <a:ext cx="8064892" cy="2952328"/>
        </p:xfrm>
        <a:graphic>
          <a:graphicData uri="http://schemas.openxmlformats.org/drawingml/2006/table">
            <a:tbl>
              <a:tblPr/>
              <a:tblGrid>
                <a:gridCol w="1764428"/>
                <a:gridCol w="1764428"/>
                <a:gridCol w="1764428"/>
                <a:gridCol w="1385804"/>
                <a:gridCol w="1385804"/>
              </a:tblGrid>
              <a:tr h="420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должности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Данные за 2013год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Отчетный период 2014г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1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Число штатных должностей в целом по учреждению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Число занятых должностей в целом по учреждению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Число должностей в целом по учреждению штатных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Число должностей в целом по учреждению занятых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Врачи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65.75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65.75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Sylfaen"/>
                          <a:cs typeface="Sylfaen"/>
                        </a:rPr>
                        <a:t>61.25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61.25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Средний медицинский персонал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Sylfaen"/>
                          <a:cs typeface="Sylfaen"/>
                        </a:rPr>
                        <a:t>112.50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112.5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92D050"/>
                </a:solidFill>
              </a:rPr>
              <a:t>КВАЛИФИКАЦИОННЫЕ КАТЕГОРИИ</a:t>
            </a:r>
          </a:p>
        </p:txBody>
      </p:sp>
      <p:graphicFrame>
        <p:nvGraphicFramePr>
          <p:cNvPr id="7171" name="Диаграмма 3"/>
          <p:cNvGraphicFramePr>
            <a:graphicFrameLocks/>
          </p:cNvGraphicFramePr>
          <p:nvPr/>
        </p:nvGraphicFramePr>
        <p:xfrm>
          <a:off x="560388" y="1506538"/>
          <a:ext cx="8310562" cy="5068887"/>
        </p:xfrm>
        <a:graphic>
          <a:graphicData uri="http://schemas.openxmlformats.org/presentationml/2006/ole">
            <p:oleObj spid="_x0000_s7171" r:id="rId3" imgW="8309568" imgH="5072312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F0"/>
                </a:solidFill>
              </a:rPr>
              <a:t>СТАЖ РАБОТЫ</a:t>
            </a:r>
            <a:r>
              <a:rPr lang="ru-RU" b="1" i="1" dirty="0" smtClean="0">
                <a:solidFill>
                  <a:srgbClr val="00FF00"/>
                </a:solidFill>
              </a:rPr>
              <a:t/>
            </a:r>
            <a:br>
              <a:rPr lang="ru-RU" b="1" i="1" dirty="0" smtClean="0">
                <a:solidFill>
                  <a:srgbClr val="00FF00"/>
                </a:solidFill>
              </a:rPr>
            </a:br>
            <a:endParaRPr lang="ru-RU" dirty="0" smtClean="0">
              <a:solidFill>
                <a:srgbClr val="00FF00"/>
              </a:solidFill>
            </a:endParaRPr>
          </a:p>
        </p:txBody>
      </p:sp>
      <p:graphicFrame>
        <p:nvGraphicFramePr>
          <p:cNvPr id="8195" name="Диаграмма 7"/>
          <p:cNvGraphicFramePr>
            <a:graphicFrameLocks/>
          </p:cNvGraphicFramePr>
          <p:nvPr/>
        </p:nvGraphicFramePr>
        <p:xfrm>
          <a:off x="633413" y="1577975"/>
          <a:ext cx="8237537" cy="4565650"/>
        </p:xfrm>
        <a:graphic>
          <a:graphicData uri="http://schemas.openxmlformats.org/presentationml/2006/ole">
            <p:oleObj spid="_x0000_s8195" r:id="rId3" imgW="8236410" imgH="4566300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Диаграмма 2"/>
          <p:cNvGraphicFramePr>
            <a:graphicFrameLocks/>
          </p:cNvGraphicFramePr>
          <p:nvPr/>
        </p:nvGraphicFramePr>
        <p:xfrm>
          <a:off x="633413" y="1346200"/>
          <a:ext cx="8021637" cy="4165600"/>
        </p:xfrm>
        <a:graphic>
          <a:graphicData uri="http://schemas.openxmlformats.org/presentationml/2006/ole">
            <p:oleObj spid="_x0000_s9218" r:id="rId3" imgW="8023031" imgH="416392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04825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КАЧЕСТВЕННЫЕ ПОКАЗАТЕЛИ</a:t>
            </a:r>
            <a:endParaRPr lang="ru-RU" sz="2000" b="1" smtClean="0">
              <a:solidFill>
                <a:srgbClr val="00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395288" y="1916113"/>
          <a:ext cx="8424936" cy="1399409"/>
        </p:xfrm>
        <a:graphic>
          <a:graphicData uri="http://schemas.openxmlformats.org/drawingml/2006/table">
            <a:tbl>
              <a:tblPr/>
              <a:tblGrid>
                <a:gridCol w="2088232"/>
                <a:gridCol w="2952328"/>
                <a:gridCol w="1872208"/>
                <a:gridCol w="1512168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Отчетный период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посещений врачей, включая профилактические, всего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посещений врачей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поводу заболеваний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посещений врачами на дому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2014год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289408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263295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21656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1697</TotalTime>
  <Words>1653</Words>
  <Application>Microsoft Office PowerPoint</Application>
  <PresentationFormat>Экран (4:3)</PresentationFormat>
  <Paragraphs>649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Tahoma</vt:lpstr>
      <vt:lpstr>Arial</vt:lpstr>
      <vt:lpstr>Wingdings</vt:lpstr>
      <vt:lpstr>Calibri</vt:lpstr>
      <vt:lpstr>Times New Roman</vt:lpstr>
      <vt:lpstr>Sylfaen</vt:lpstr>
      <vt:lpstr>Century Schoolbook</vt:lpstr>
      <vt:lpstr>Cambria</vt:lpstr>
      <vt:lpstr>Текстура</vt:lpstr>
      <vt:lpstr>Диаграмма Microsoft Office Excel</vt:lpstr>
      <vt:lpstr>ОТЧЁТ о работе поликлинического отделения ГБУЗ Городской клинической больницы № 4 Департамента здравоохранения  города Москвы Хрупалова Андрея Александровича </vt:lpstr>
      <vt:lpstr>Общая часть</vt:lpstr>
      <vt:lpstr>Общая часть</vt:lpstr>
      <vt:lpstr>Общая часть</vt:lpstr>
      <vt:lpstr>УКОМПЛЕКТОВАННОСТЬ ПОЛИКЛИНИКИ</vt:lpstr>
      <vt:lpstr>КВАЛИФИКАЦИОННЫЕ КАТЕГОРИИ</vt:lpstr>
      <vt:lpstr>СТАЖ РАБОТЫ </vt:lpstr>
      <vt:lpstr>Слайд 8</vt:lpstr>
      <vt:lpstr>КАЧЕСТВЕННЫЕ ПОКАЗАТЕЛИ</vt:lpstr>
      <vt:lpstr>Диспансерная группа  </vt:lpstr>
      <vt:lpstr>Слайд 11</vt:lpstr>
      <vt:lpstr>Слайд 12</vt:lpstr>
      <vt:lpstr>Первичная регистрация заболеваемости </vt:lpstr>
      <vt:lpstr>Слайд 14</vt:lpstr>
      <vt:lpstr>ГОСПИТАЛИЗАЦИЯ ПО ПОЛИКЛИНИЧЕСКОМУ ОТДЕЛЕНИЮ  </vt:lpstr>
      <vt:lpstr>Слайд 16</vt:lpstr>
      <vt:lpstr>Слайд 17</vt:lpstr>
      <vt:lpstr>Слайд 18</vt:lpstr>
      <vt:lpstr>РАБОТА    ДИАГНОСТИЧЕСКИХ    ОТДЕЛЕНИЙ   ЗА 2014г .</vt:lpstr>
      <vt:lpstr>ЦЕЛЕВАЯ ДИСПАНСЕРИЗАЦИЯ за 2013 г., 2014 г.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заведующей  21 отделениеем неотложной кардиологии   Степановой Л.В.</dc:title>
  <dc:creator>chert</dc:creator>
  <cp:lastModifiedBy>70 каб</cp:lastModifiedBy>
  <cp:revision>235</cp:revision>
  <dcterms:created xsi:type="dcterms:W3CDTF">2005-02-16T14:54:11Z</dcterms:created>
  <dcterms:modified xsi:type="dcterms:W3CDTF">2015-02-11T11:59:44Z</dcterms:modified>
</cp:coreProperties>
</file>