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diagrams/layout3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Default Extension="wdp" ContentType="image/vnd.ms-photo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2"/>
  </p:notesMasterIdLst>
  <p:sldIdLst>
    <p:sldId id="256" r:id="rId3"/>
    <p:sldId id="294" r:id="rId4"/>
    <p:sldId id="266" r:id="rId5"/>
    <p:sldId id="261" r:id="rId6"/>
    <p:sldId id="260" r:id="rId7"/>
    <p:sldId id="263" r:id="rId8"/>
    <p:sldId id="259" r:id="rId9"/>
    <p:sldId id="296" r:id="rId10"/>
    <p:sldId id="272" r:id="rId11"/>
    <p:sldId id="274" r:id="rId12"/>
    <p:sldId id="268" r:id="rId13"/>
    <p:sldId id="275" r:id="rId14"/>
    <p:sldId id="276" r:id="rId15"/>
    <p:sldId id="277" r:id="rId16"/>
    <p:sldId id="278" r:id="rId17"/>
    <p:sldId id="279" r:id="rId18"/>
    <p:sldId id="273" r:id="rId19"/>
    <p:sldId id="269" r:id="rId20"/>
    <p:sldId id="280" r:id="rId21"/>
    <p:sldId id="271" r:id="rId22"/>
    <p:sldId id="281" r:id="rId23"/>
    <p:sldId id="282" r:id="rId24"/>
    <p:sldId id="283" r:id="rId25"/>
    <p:sldId id="287" r:id="rId26"/>
    <p:sldId id="286" r:id="rId27"/>
    <p:sldId id="295" r:id="rId28"/>
    <p:sldId id="297" r:id="rId29"/>
    <p:sldId id="298" r:id="rId30"/>
    <p:sldId id="293" r:id="rId3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2003"/>
    <a:srgbClr val="FBCF8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2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3"/>
  <c:chart>
    <c:view3D>
      <c:rotX val="60"/>
      <c:rotY val="50"/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население района</c:v>
                </c:pt>
              </c:strCache>
            </c:strRef>
          </c:tx>
          <c:dLbls>
            <c:dLbl>
              <c:idx val="0"/>
              <c:layout>
                <c:manualLayout>
                  <c:x val="4.7910888687517784E-2"/>
                  <c:y val="-7.3931407650638936E-2"/>
                </c:manualLayout>
              </c:layout>
              <c:showVal val="1"/>
            </c:dLbl>
            <c:dLbl>
              <c:idx val="1"/>
              <c:layout>
                <c:manualLayout>
                  <c:x val="4.6254496526347527E-2"/>
                  <c:y val="-7.8520653087343462E-2"/>
                </c:manualLayout>
              </c:layout>
              <c:showVal val="1"/>
            </c:dLbl>
            <c:dLbl>
              <c:idx val="2"/>
              <c:layout>
                <c:manualLayout>
                  <c:x val="4.3429694007377513E-2"/>
                  <c:y val="-6.3539399280926334E-2"/>
                </c:manualLayout>
              </c:layout>
              <c:showVal val="1"/>
            </c:dLbl>
            <c:dLbl>
              <c:idx val="3"/>
              <c:layout>
                <c:manualLayout>
                  <c:x val="4.4882769951763345E-2"/>
                  <c:y val="-6.7627606441412524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Даниловский</c:v>
                </c:pt>
                <c:pt idx="1">
                  <c:v>Донской</c:v>
                </c:pt>
                <c:pt idx="2">
                  <c:v>Нагатинский затон</c:v>
                </c:pt>
                <c:pt idx="3">
                  <c:v>Нагатино - Садовники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93239</c:v>
                </c:pt>
                <c:pt idx="1">
                  <c:v>51643</c:v>
                </c:pt>
                <c:pt idx="2">
                  <c:v>119053</c:v>
                </c:pt>
                <c:pt idx="3">
                  <c:v>81400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получатели пенсий</c:v>
                </c:pt>
              </c:strCache>
            </c:strRef>
          </c:tx>
          <c:dLbls>
            <c:dLbl>
              <c:idx val="0"/>
              <c:layout>
                <c:manualLayout>
                  <c:x val="4.8510311118434124E-2"/>
                  <c:y val="-8.2262564642573213E-2"/>
                </c:manualLayout>
              </c:layout>
              <c:showVal val="1"/>
            </c:dLbl>
            <c:dLbl>
              <c:idx val="1"/>
              <c:layout>
                <c:manualLayout>
                  <c:x val="4.3023175989235794E-2"/>
                  <c:y val="-9.3470504773384006E-2"/>
                </c:manualLayout>
              </c:layout>
              <c:showVal val="1"/>
            </c:dLbl>
            <c:dLbl>
              <c:idx val="2"/>
              <c:layout>
                <c:manualLayout>
                  <c:x val="4.5970059770619666E-2"/>
                  <c:y val="-6.0236419586060824E-2"/>
                </c:manualLayout>
              </c:layout>
              <c:showVal val="1"/>
            </c:dLbl>
            <c:dLbl>
              <c:idx val="3"/>
              <c:layout>
                <c:manualLayout>
                  <c:x val="5.2869538951589308E-2"/>
                  <c:y val="-7.3581971833345874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Даниловский</c:v>
                </c:pt>
                <c:pt idx="1">
                  <c:v>Донской</c:v>
                </c:pt>
                <c:pt idx="2">
                  <c:v>Нагатинский затон</c:v>
                </c:pt>
                <c:pt idx="3">
                  <c:v>Нагатино - Садовники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41409</c:v>
                </c:pt>
                <c:pt idx="1">
                  <c:v>11742</c:v>
                </c:pt>
                <c:pt idx="2">
                  <c:v>41387</c:v>
                </c:pt>
                <c:pt idx="3">
                  <c:v>22375</c:v>
                </c:pt>
              </c:numCache>
            </c:numRef>
          </c:val>
        </c:ser>
        <c:dLbls>
          <c:showVal val="1"/>
        </c:dLbls>
        <c:gapWidth val="75"/>
        <c:shape val="box"/>
        <c:axId val="75593600"/>
        <c:axId val="75595136"/>
        <c:axId val="0"/>
      </c:bar3DChart>
      <c:catAx>
        <c:axId val="7559360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5595136"/>
        <c:crosses val="autoZero"/>
        <c:auto val="1"/>
        <c:lblAlgn val="ctr"/>
        <c:lblOffset val="100"/>
      </c:catAx>
      <c:valAx>
        <c:axId val="7559513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5593600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solidFill>
      <a:srgbClr val="9BBB59">
        <a:lumMod val="20000"/>
        <a:lumOff val="80000"/>
        <a:alpha val="49000"/>
      </a:srgb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-2.1218890680034282E-17"/>
                  <c:y val="-0.1111111111111111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2592592592594079E-3"/>
                  <c:y val="-9.920634920635022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48755627201374E-17"/>
                  <c:y val="-5.952380952380950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7347268870186719E-3"/>
                  <c:y val="0.11992898693057349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2000000</c:v>
                </c:pt>
                <c:pt idx="1">
                  <c:v>5120000</c:v>
                </c:pt>
                <c:pt idx="2">
                  <c:v>7500000</c:v>
                </c:pt>
                <c:pt idx="3">
                  <c:v>10000000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-1.3888888888889049E-2"/>
                  <c:y val="-3.174603174603174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3148148148148147E-3"/>
                  <c:y val="-4.365079365079370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3.571428571428571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4858337</c:v>
                </c:pt>
                <c:pt idx="1">
                  <c:v>8249017</c:v>
                </c:pt>
                <c:pt idx="2">
                  <c:v>11003220</c:v>
                </c:pt>
                <c:pt idx="3">
                  <c:v>10226876</c:v>
                </c:pt>
              </c:numCache>
            </c:numRef>
          </c:val>
        </c:ser>
        <c:dLbls>
          <c:showVal val="1"/>
        </c:dLbls>
        <c:gapWidth val="75"/>
        <c:shape val="box"/>
        <c:axId val="112447872"/>
        <c:axId val="112449408"/>
        <c:axId val="0"/>
      </c:bar3DChart>
      <c:catAx>
        <c:axId val="112447872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2449408"/>
        <c:crosses val="autoZero"/>
        <c:auto val="1"/>
        <c:lblAlgn val="ctr"/>
        <c:lblOffset val="100"/>
      </c:catAx>
      <c:valAx>
        <c:axId val="112449408"/>
        <c:scaling>
          <c:orientation val="minMax"/>
        </c:scaling>
        <c:axPos val="l"/>
        <c:numFmt formatCode="#,##0.00" sourceLinked="1"/>
        <c:maj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24478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500487677562049E-2"/>
          <c:y val="0.79418097223024586"/>
          <c:w val="0.15573057259667544"/>
          <c:h val="7.5308071404130303E-2"/>
        </c:manualLayout>
      </c:layout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соц.пом.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Колом.</c:v>
                </c:pt>
                <c:pt idx="1">
                  <c:v>Н-С</c:v>
                </c:pt>
                <c:pt idx="2">
                  <c:v>Дан.</c:v>
                </c:pt>
                <c:pt idx="3">
                  <c:v>Дон.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9</c:v>
                </c:pt>
                <c:pt idx="2">
                  <c:v>12</c:v>
                </c:pt>
                <c:pt idx="3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мат.пом.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Колом.</c:v>
                </c:pt>
                <c:pt idx="1">
                  <c:v>Н-С</c:v>
                </c:pt>
                <c:pt idx="2">
                  <c:v>Дан.</c:v>
                </c:pt>
                <c:pt idx="3">
                  <c:v>Дон.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</c:v>
                </c:pt>
                <c:pt idx="1">
                  <c:v>2</c:v>
                </c:pt>
                <c:pt idx="2">
                  <c:v>8</c:v>
                </c:pt>
                <c:pt idx="3">
                  <c:v>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ТСР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Колом.</c:v>
                </c:pt>
                <c:pt idx="1">
                  <c:v>Н-С</c:v>
                </c:pt>
                <c:pt idx="2">
                  <c:v>Дан.</c:v>
                </c:pt>
                <c:pt idx="3">
                  <c:v>Дон.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17</c:v>
                </c:pt>
                <c:pt idx="1">
                  <c:v>18</c:v>
                </c:pt>
                <c:pt idx="2">
                  <c:v>21</c:v>
                </c:pt>
                <c:pt idx="3">
                  <c:v>12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ТДП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Колом.</c:v>
                </c:pt>
                <c:pt idx="1">
                  <c:v>Н-С</c:v>
                </c:pt>
                <c:pt idx="2">
                  <c:v>Дан.</c:v>
                </c:pt>
                <c:pt idx="3">
                  <c:v>Дон.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качество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Колом.</c:v>
                </c:pt>
                <c:pt idx="1">
                  <c:v>Н-С</c:v>
                </c:pt>
                <c:pt idx="2">
                  <c:v>Дан.</c:v>
                </c:pt>
                <c:pt idx="3">
                  <c:v>Дон.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5</c:v>
                </c:pt>
                <c:pt idx="3">
                  <c:v>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др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Колом.</c:v>
                </c:pt>
                <c:pt idx="1">
                  <c:v>Н-С</c:v>
                </c:pt>
                <c:pt idx="2">
                  <c:v>Дан.</c:v>
                </c:pt>
                <c:pt idx="3">
                  <c:v>Дон.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10</c:v>
                </c:pt>
                <c:pt idx="1">
                  <c:v>8</c:v>
                </c:pt>
                <c:pt idx="2">
                  <c:v>14</c:v>
                </c:pt>
                <c:pt idx="3">
                  <c:v>4</c:v>
                </c:pt>
              </c:numCache>
            </c:numRef>
          </c:val>
        </c:ser>
        <c:dLbls>
          <c:showVal val="1"/>
        </c:dLbls>
        <c:gapWidth val="75"/>
        <c:shape val="box"/>
        <c:axId val="139036928"/>
        <c:axId val="139059200"/>
        <c:axId val="0"/>
      </c:bar3DChart>
      <c:catAx>
        <c:axId val="13903692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9059200"/>
        <c:crosses val="autoZero"/>
        <c:auto val="1"/>
        <c:lblAlgn val="ctr"/>
        <c:lblOffset val="100"/>
      </c:catAx>
      <c:valAx>
        <c:axId val="139059200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903692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solidFill>
      <a:srgbClr val="FFFF00">
        <a:alpha val="7000"/>
      </a:srgb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0"/>
      <c:rotY val="0"/>
      <c:perspective val="0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абсорбирующее белье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2542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технические средства реабилитации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736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компенсация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1148</c:v>
                </c:pt>
              </c:numCache>
            </c:numRef>
          </c:val>
        </c:ser>
        <c:dLbls>
          <c:showVal val="1"/>
        </c:dLbls>
        <c:gapWidth val="75"/>
        <c:shape val="cylinder"/>
        <c:axId val="127329408"/>
        <c:axId val="127330944"/>
        <c:axId val="0"/>
      </c:bar3DChart>
      <c:catAx>
        <c:axId val="127329408"/>
        <c:scaling>
          <c:orientation val="minMax"/>
        </c:scaling>
        <c:axPos val="l"/>
        <c:numFmt formatCode="General" sourceLinked="1"/>
        <c:majorTickMark val="none"/>
        <c:tickLblPos val="none"/>
        <c:crossAx val="127330944"/>
        <c:crosses val="autoZero"/>
        <c:auto val="1"/>
        <c:lblAlgn val="ctr"/>
        <c:lblOffset val="100"/>
      </c:catAx>
      <c:valAx>
        <c:axId val="127330944"/>
        <c:scaling>
          <c:orientation val="minMax"/>
        </c:scaling>
        <c:axPos val="b"/>
        <c:numFmt formatCode="General" sourceLinked="1"/>
        <c:majorTickMark val="none"/>
        <c:tickLblPos val="none"/>
        <c:crossAx val="12732940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Образование </a:t>
            </a:r>
          </a:p>
        </c:rich>
      </c:tx>
      <c:layout/>
    </c:title>
    <c:view3D>
      <c:rotX val="30"/>
      <c:perspective val="7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Лист1!$A$2:$A$4</c:f>
              <c:strCache>
                <c:ptCount val="3"/>
                <c:pt idx="0">
                  <c:v>имеют высшее образование, 250 чел.</c:v>
                </c:pt>
                <c:pt idx="1">
                  <c:v>прошли обучение в ИПК, 54 чел.</c:v>
                </c:pt>
                <c:pt idx="2">
                  <c:v>планируется обучение, 40 чел.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250</c:v>
                </c:pt>
                <c:pt idx="1">
                  <c:v>54</c:v>
                </c:pt>
                <c:pt idx="2">
                  <c:v>40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4741432320960002"/>
          <c:y val="0.1003517187136511"/>
          <c:w val="0.33829996250468775"/>
          <c:h val="0.83569917249172199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title>
      <c:tx>
        <c:rich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Возрастной состав коллектива</a:t>
            </a:r>
          </a:p>
        </c:rich>
      </c:tx>
      <c:layout>
        <c:manualLayout>
          <c:xMode val="edge"/>
          <c:yMode val="edge"/>
          <c:x val="1.6629632683349133E-2"/>
          <c:y val="0"/>
        </c:manualLayout>
      </c:layout>
    </c:title>
    <c:plotArea>
      <c:layout>
        <c:manualLayout>
          <c:layoutTarget val="inner"/>
          <c:xMode val="edge"/>
          <c:yMode val="edge"/>
          <c:x val="0.12308034794080062"/>
          <c:y val="0.30313809476275932"/>
          <c:w val="0.83503483530527967"/>
          <c:h val="0.51003154417362451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-5.2356020942409239E-3"/>
                  <c:y val="-1.0881733125923502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latin typeface="Times New Roman" pitchFamily="18" charset="0"/>
                        <a:cs typeface="Times New Roman" pitchFamily="18" charset="0"/>
                      </a:rPr>
                      <a:t>137</a:t>
                    </a:r>
                    <a:endParaRPr lang="en-US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b="1" dirty="0" smtClean="0">
                        <a:latin typeface="Times New Roman" pitchFamily="18" charset="0"/>
                        <a:cs typeface="Times New Roman" pitchFamily="18" charset="0"/>
                      </a:rPr>
                      <a:t>303</a:t>
                    </a:r>
                    <a:endParaRPr lang="en-US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1.0471204188481676E-2"/>
                  <c:y val="-3.26451993777708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latin typeface="Times New Roman" pitchFamily="18" charset="0"/>
                        <a:cs typeface="Times New Roman" pitchFamily="18" charset="0"/>
                      </a:rPr>
                      <a:t>51</a:t>
                    </a:r>
                    <a:endParaRPr lang="en-US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3"/>
              <c:layout>
                <c:manualLayout>
                  <c:x val="1.3088799109535441E-2"/>
                  <c:y val="-2.7204332814808975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latin typeface="Times New Roman" pitchFamily="18" charset="0"/>
                        <a:cs typeface="Times New Roman" pitchFamily="18" charset="0"/>
                      </a:rPr>
                      <a:t>33</a:t>
                    </a:r>
                    <a:endParaRPr lang="en-US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Pos val="inEnd"/>
            <c:showVal val="1"/>
          </c:dLbls>
          <c:cat>
            <c:strRef>
              <c:f>Лист1!$A$2:$A$5</c:f>
              <c:strCache>
                <c:ptCount val="4"/>
                <c:pt idx="0">
                  <c:v>до 35 лет</c:v>
                </c:pt>
                <c:pt idx="1">
                  <c:v>35-55 лет</c:v>
                </c:pt>
                <c:pt idx="2">
                  <c:v>55-60 лет</c:v>
                </c:pt>
                <c:pt idx="3">
                  <c:v>от 60 лет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137</c:v>
                </c:pt>
                <c:pt idx="1">
                  <c:v>303</c:v>
                </c:pt>
                <c:pt idx="2">
                  <c:v>51</c:v>
                </c:pt>
                <c:pt idx="3">
                  <c:v>33</c:v>
                </c:pt>
              </c:numCache>
            </c:numRef>
          </c:val>
        </c:ser>
        <c:gapWidth val="75"/>
        <c:axId val="86021248"/>
        <c:axId val="86022784"/>
      </c:barChart>
      <c:catAx>
        <c:axId val="86021248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6022784"/>
        <c:crosses val="autoZero"/>
        <c:auto val="1"/>
        <c:lblAlgn val="ctr"/>
        <c:lblOffset val="100"/>
      </c:catAx>
      <c:valAx>
        <c:axId val="86022784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60212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2"/>
          <c:dPt>
            <c:idx val="0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 prstMaterial="flat">
                <a:bevelT/>
              </a:sp3d>
            </c:spPr>
          </c:dPt>
          <c:dPt>
            <c:idx val="1"/>
            <c:spPr>
              <a:solidFill>
                <a:srgbClr val="0070C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rgbClr val="CC66FF"/>
              </a:solidFill>
              <a:scene3d>
                <a:camera prst="orthographicFront"/>
                <a:lightRig rig="threePt" dir="t"/>
              </a:scene3d>
              <a:sp3d prstMaterial="flat">
                <a:bevelT/>
              </a:sp3d>
            </c:spPr>
          </c:dPt>
          <c:dLbls>
            <c:showPercent val="1"/>
          </c:dLbls>
          <c:cat>
            <c:strRef>
              <c:f>Лист1!$A$2:$A$8</c:f>
              <c:strCache>
                <c:ptCount val="7"/>
                <c:pt idx="0">
                  <c:v>Связь 443.89</c:v>
                </c:pt>
                <c:pt idx="1">
                  <c:v>Ком. Услуги 2 399.52</c:v>
                </c:pt>
                <c:pt idx="2">
                  <c:v>Сод. Имущества 2 126.13</c:v>
                </c:pt>
                <c:pt idx="3">
                  <c:v>Работы, услуги 8 292.16</c:v>
                </c:pt>
                <c:pt idx="4">
                  <c:v>Прочие расходы 32.13</c:v>
                </c:pt>
                <c:pt idx="5">
                  <c:v>Мат. Запасы 2 896.92</c:v>
                </c:pt>
                <c:pt idx="6">
                  <c:v>ОС</c:v>
                </c:pt>
              </c:strCache>
            </c:strRef>
          </c:cat>
          <c:val>
            <c:numRef>
              <c:f>Лист1!$B$2:$B$8</c:f>
              <c:numCache>
                <c:formatCode>#,##0.00</c:formatCode>
                <c:ptCount val="7"/>
                <c:pt idx="0" formatCode="General">
                  <c:v>600</c:v>
                </c:pt>
                <c:pt idx="1">
                  <c:v>2972.32</c:v>
                </c:pt>
                <c:pt idx="2" formatCode="General">
                  <c:v>2521.8700000000022</c:v>
                </c:pt>
                <c:pt idx="3" formatCode="General">
                  <c:v>13254.39</c:v>
                </c:pt>
                <c:pt idx="4" formatCode="General">
                  <c:v>37.92</c:v>
                </c:pt>
                <c:pt idx="5" formatCode="General">
                  <c:v>3407.11</c:v>
                </c:pt>
                <c:pt idx="6" formatCode="General">
                  <c:v>22.68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2.1407112123245343E-2"/>
          <c:y val="2.6352484188509488E-2"/>
          <c:w val="0.92694671198694556"/>
          <c:h val="0.39470286772373514"/>
        </c:manualLayout>
      </c:layout>
      <c:txPr>
        <a:bodyPr/>
        <a:lstStyle/>
        <a:p>
          <a:pPr>
            <a:defRPr sz="1600">
              <a:solidFill>
                <a:schemeClr val="accent1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zero"/>
  </c:chart>
  <c:spPr>
    <a:solidFill>
      <a:schemeClr val="accent3">
        <a:alpha val="20000"/>
      </a:schemeClr>
    </a:solidFill>
  </c:spPr>
  <c:txPr>
    <a:bodyPr/>
    <a:lstStyle/>
    <a:p>
      <a:pPr>
        <a:defRPr sz="18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autoTitleDeleted val="1"/>
    <c:view3D>
      <c:rotX val="90"/>
      <c:rotY val="3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Рейтинг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IV квартал 2013г.</c:v>
                </c:pt>
                <c:pt idx="1">
                  <c:v>IV квартал 2014г.</c:v>
                </c:pt>
                <c:pt idx="2">
                  <c:v>IV квартал 2015г.</c:v>
                </c:pt>
                <c:pt idx="3">
                  <c:v>IV квартал 2016г.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13.7</c:v>
                </c:pt>
                <c:pt idx="1">
                  <c:v>18.739999999999988</c:v>
                </c:pt>
                <c:pt idx="2">
                  <c:v>20.23</c:v>
                </c:pt>
                <c:pt idx="3">
                  <c:v>21.35</c:v>
                </c:pt>
              </c:numCache>
            </c:numRef>
          </c:val>
          <c:shape val="box"/>
        </c:ser>
        <c:shape val="cylinder"/>
        <c:axId val="111886336"/>
        <c:axId val="111887872"/>
        <c:axId val="0"/>
      </c:bar3DChart>
      <c:catAx>
        <c:axId val="11188633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1887872"/>
        <c:crosses val="autoZero"/>
        <c:auto val="1"/>
        <c:lblAlgn val="ctr"/>
        <c:lblOffset val="100"/>
      </c:catAx>
      <c:valAx>
        <c:axId val="11188787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18863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941888754356864"/>
          <c:y val="0.25459122113046878"/>
          <c:w val="0.25666663214445162"/>
          <c:h val="0.10555739284782288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solidFill>
      <a:srgbClr val="1F497D">
        <a:lumMod val="20000"/>
        <a:lumOff val="80000"/>
        <a:alpha val="43000"/>
      </a:srgb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0.22861738559263481"/>
          <c:y val="4.9192496542088217E-2"/>
          <c:w val="0.54255277678698299"/>
          <c:h val="0.81254665716386465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рейтинг</c:v>
                </c:pt>
                <c:pt idx="1">
                  <c:v>баллы</c:v>
                </c:pt>
                <c:pt idx="2">
                  <c:v>динамика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13.2</c:v>
                </c:pt>
                <c:pt idx="1">
                  <c:v>13.7</c:v>
                </c:pt>
                <c:pt idx="2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рейтинг</c:v>
                </c:pt>
                <c:pt idx="1">
                  <c:v>баллы</c:v>
                </c:pt>
                <c:pt idx="2">
                  <c:v>динамика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18.600000000000001</c:v>
                </c:pt>
                <c:pt idx="1">
                  <c:v>18.739999999999988</c:v>
                </c:pt>
                <c:pt idx="2">
                  <c:v>13.3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2015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рейтинг</c:v>
                </c:pt>
                <c:pt idx="1">
                  <c:v>баллы</c:v>
                </c:pt>
                <c:pt idx="2">
                  <c:v>динамика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20.23</c:v>
                </c:pt>
                <c:pt idx="1">
                  <c:v>20.23</c:v>
                </c:pt>
                <c:pt idx="2">
                  <c:v>14.7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2016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рейтинг</c:v>
                </c:pt>
                <c:pt idx="1">
                  <c:v>баллы</c:v>
                </c:pt>
                <c:pt idx="2">
                  <c:v>динамика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20.79</c:v>
                </c:pt>
                <c:pt idx="1">
                  <c:v>21.349999999999987</c:v>
                </c:pt>
                <c:pt idx="2" formatCode="0.0">
                  <c:v>15.26</c:v>
                </c:pt>
              </c:numCache>
            </c:numRef>
          </c:val>
        </c:ser>
        <c:overlap val="100"/>
        <c:axId val="112093440"/>
        <c:axId val="112111616"/>
      </c:barChart>
      <c:catAx>
        <c:axId val="112093440"/>
        <c:scaling>
          <c:orientation val="minMax"/>
        </c:scaling>
        <c:axPos val="l"/>
        <c:tickLblPos val="nextTo"/>
        <c:crossAx val="112111616"/>
        <c:crosses val="autoZero"/>
        <c:auto val="1"/>
        <c:lblAlgn val="ctr"/>
        <c:lblOffset val="100"/>
      </c:catAx>
      <c:valAx>
        <c:axId val="112111616"/>
        <c:scaling>
          <c:orientation val="minMax"/>
        </c:scaling>
        <c:axPos val="b"/>
        <c:majorGridlines/>
        <c:numFmt formatCode="General" sourceLinked="1"/>
        <c:tickLblPos val="nextTo"/>
        <c:crossAx val="112093440"/>
        <c:crosses val="autoZero"/>
        <c:crossBetween val="between"/>
      </c:valAx>
    </c:plotArea>
    <c:legend>
      <c:legendPos val="r"/>
      <c:layout/>
    </c:legend>
    <c:plotVisOnly val="1"/>
  </c:chart>
  <c:spPr>
    <a:solidFill>
      <a:srgbClr val="1F497D">
        <a:lumMod val="20000"/>
        <a:lumOff val="80000"/>
        <a:alpha val="43000"/>
      </a:srgbClr>
    </a:solidFill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Распределение имущества между филиалами  ГБУ ТЦСО «Коломенское» 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flat" dir="t"/>
            </a:scene3d>
            <a:sp3d prstMaterial="softEdge">
              <a:bevelT prst="angle"/>
              <a:bevelB w="165100" prst="coolSlant"/>
            </a:sp3d>
          </c:spPr>
          <c:explosion val="25"/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Даниловский-123,7 тыс.руб.</c:v>
                </c:pt>
                <c:pt idx="1">
                  <c:v>Донской-259,75 тыс.руб.</c:v>
                </c:pt>
                <c:pt idx="2">
                  <c:v>Нагатино-садовники-191,73 тыс.руб.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123.7</c:v>
                </c:pt>
                <c:pt idx="1">
                  <c:v>259.75</c:v>
                </c:pt>
                <c:pt idx="2">
                  <c:v>191.73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solidFill>
      <a:srgbClr val="F79646">
        <a:lumMod val="40000"/>
        <a:lumOff val="60000"/>
        <a:alpha val="20000"/>
      </a:srgbClr>
    </a:solidFill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32452008138204913"/>
          <c:y val="2.8128899500863887E-2"/>
          <c:w val="0.67547991861795564"/>
          <c:h val="0.6979015322082539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соц.работники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 prstMaterial="dkEdge">
              <a:bevelT w="152400" h="50800" prst="softRound"/>
            </a:sp3d>
          </c:spPr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41347.9</c:v>
                </c:pt>
                <c:pt idx="1">
                  <c:v>48894.400000000001</c:v>
                </c:pt>
                <c:pt idx="2">
                  <c:v>55410.1</c:v>
                </c:pt>
                <c:pt idx="3">
                  <c:v>60177.8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мед.персонал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 prstMaterial="dkEdge">
              <a:bevelT w="152400" h="50800" prst="softRound"/>
            </a:sp3d>
          </c:spPr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68253.8</c:v>
                </c:pt>
                <c:pt idx="1">
                  <c:v>70189.100000000006</c:v>
                </c:pt>
                <c:pt idx="2">
                  <c:v>56287.4</c:v>
                </c:pt>
                <c:pt idx="3">
                  <c:v>60788.19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врачи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 prstMaterial="dkEdge">
              <a:bevelT w="152400" h="50800" prst="softRound"/>
            </a:sp3d>
          </c:spPr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68341.7</c:v>
                </c:pt>
                <c:pt idx="1">
                  <c:v>0</c:v>
                </c:pt>
                <c:pt idx="2">
                  <c:v>0</c:v>
                </c:pt>
                <c:pt idx="3">
                  <c:v>88233.33</c:v>
                </c:pt>
              </c:numCache>
            </c:numRef>
          </c:val>
        </c:ser>
        <c:shape val="box"/>
        <c:axId val="112184704"/>
        <c:axId val="112186496"/>
        <c:axId val="0"/>
      </c:bar3DChart>
      <c:catAx>
        <c:axId val="112184704"/>
        <c:scaling>
          <c:orientation val="minMax"/>
        </c:scaling>
        <c:axPos val="b"/>
        <c:numFmt formatCode="General" sourceLinked="1"/>
        <c:majorTickMark val="none"/>
        <c:tickLblPos val="nextTo"/>
        <c:crossAx val="112186496"/>
        <c:crosses val="autoZero"/>
        <c:auto val="1"/>
        <c:lblAlgn val="ctr"/>
        <c:lblOffset val="100"/>
      </c:catAx>
      <c:valAx>
        <c:axId val="11218649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218470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1481291382230633E-2"/>
          <c:y val="0.42246470372206707"/>
          <c:w val="0.72517576511924153"/>
          <c:h val="0.537625758172123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 prstMaterial="softEdge">
              <a:bevelT prst="angle"/>
            </a:sp3d>
          </c:spPr>
          <c:explosion val="25"/>
          <c:dPt>
            <c:idx val="0"/>
            <c:explosion val="7"/>
          </c:dPt>
          <c:dPt>
            <c:idx val="1"/>
            <c:explosion val="29"/>
            <c:spPr>
              <a:solidFill>
                <a:schemeClr val="accent3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 prstMaterial="softEdge">
                <a:bevelT prst="angle"/>
              </a:sp3d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заработная плата сотрудникам 5 427 890,4 руб.</c:v>
                </c:pt>
                <c:pt idx="1">
                  <c:v>развитие Центра 3 618 593,6 руб.</c:v>
                </c:pt>
              </c:strCache>
            </c:strRef>
          </c:cat>
          <c:val>
            <c:numRef>
              <c:f>Лист1!$B$2:$B$3</c:f>
              <c:numCache>
                <c:formatCode>#,##0.00_р_.</c:formatCode>
                <c:ptCount val="2"/>
                <c:pt idx="0">
                  <c:v>5427890.3999999994</c:v>
                </c:pt>
                <c:pt idx="1">
                  <c:v>3618593.6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1.2378443584066878E-2"/>
          <c:y val="0"/>
          <c:w val="0.98352218342229825"/>
          <c:h val="0.32433153730891562"/>
        </c:manualLayout>
      </c:layout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gradFill>
      <a:gsLst>
        <a:gs pos="0">
          <a:srgbClr val="C0504D">
            <a:lumMod val="20000"/>
            <a:lumOff val="80000"/>
            <a:alpha val="39000"/>
          </a:srgbClr>
        </a:gs>
        <a:gs pos="50000">
          <a:srgbClr val="C0504D">
            <a:lumMod val="40000"/>
            <a:lumOff val="60000"/>
            <a:alpha val="18000"/>
          </a:srgbClr>
        </a:gs>
        <a:gs pos="100000">
          <a:srgbClr val="C0504D">
            <a:lumMod val="20000"/>
            <a:lumOff val="80000"/>
            <a:alpha val="23000"/>
          </a:srgbClr>
        </a:gs>
      </a:gsLst>
      <a:lin ang="16200000" scaled="1"/>
    </a:gradFill>
  </c:spPr>
  <c:txPr>
    <a:bodyPr/>
    <a:lstStyle/>
    <a:p>
      <a:pPr>
        <a:defRPr sz="1800"/>
      </a:pPr>
      <a:endParaRPr lang="ru-RU"/>
    </a:p>
  </c:txPr>
  <c:externalData r:id="rId1"/>
</c:chartSpac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19035E-22E4-440D-AA0A-3DEE03079374}" type="doc">
      <dgm:prSet loTypeId="urn:microsoft.com/office/officeart/2005/8/layout/arrow2" loCatId="process" qsTypeId="urn:microsoft.com/office/officeart/2005/8/quickstyle/simple4" qsCatId="simple" csTypeId="urn:microsoft.com/office/officeart/2005/8/colors/accent1_2" csCatId="accent1" phldr="1"/>
      <dgm:spPr/>
    </dgm:pt>
    <dgm:pt modelId="{515A33C6-5AA7-49AE-813C-D5AA89458994}">
      <dgm:prSet phldrT="[Текст]" custT="1"/>
      <dgm:spPr/>
      <dgm:t>
        <a:bodyPr/>
        <a:lstStyle/>
        <a:p>
          <a:pPr algn="ctr"/>
          <a:r>
            <a:rPr lang="ru-RU" sz="1800" b="0" dirty="0" smtClean="0">
              <a:latin typeface="Times New Roman" pitchFamily="18" charset="0"/>
              <a:cs typeface="Times New Roman" pitchFamily="18" charset="0"/>
            </a:rPr>
            <a:t>Проведена аттестация и специальная оценка условий труда СОУТ для </a:t>
          </a:r>
          <a:br>
            <a:rPr lang="ru-RU" sz="1800" b="0" dirty="0" smtClean="0">
              <a:latin typeface="Times New Roman" pitchFamily="18" charset="0"/>
              <a:cs typeface="Times New Roman" pitchFamily="18" charset="0"/>
            </a:rPr>
          </a:br>
          <a:r>
            <a:rPr lang="ru-RU" sz="1800" b="0" dirty="0" smtClean="0">
              <a:latin typeface="Times New Roman" pitchFamily="18" charset="0"/>
              <a:cs typeface="Times New Roman" pitchFamily="18" charset="0"/>
            </a:rPr>
            <a:t>18 рабочих мест</a:t>
          </a:r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FD20E5D4-65ED-4407-B998-2DE40388B3E2}" type="parTrans" cxnId="{A7FD6291-8882-4B77-A407-58D35C61D155}">
      <dgm:prSet/>
      <dgm:spPr/>
      <dgm:t>
        <a:bodyPr/>
        <a:lstStyle/>
        <a:p>
          <a:endParaRPr lang="ru-RU"/>
        </a:p>
      </dgm:t>
    </dgm:pt>
    <dgm:pt modelId="{1F794F2A-7497-4D69-9BE4-E75EE1F18123}" type="sibTrans" cxnId="{A7FD6291-8882-4B77-A407-58D35C61D155}">
      <dgm:prSet/>
      <dgm:spPr/>
      <dgm:t>
        <a:bodyPr/>
        <a:lstStyle/>
        <a:p>
          <a:endParaRPr lang="ru-RU"/>
        </a:p>
      </dgm:t>
    </dgm:pt>
    <dgm:pt modelId="{2026FF97-02D8-4F32-935F-4F04AED06209}">
      <dgm:prSet phldrT="[Текст]" custT="1"/>
      <dgm:spPr/>
      <dgm:t>
        <a:bodyPr/>
        <a:lstStyle/>
        <a:p>
          <a:pPr algn="ctr"/>
          <a:r>
            <a:rPr lang="ru-RU" sz="1800" b="0" dirty="0" smtClean="0">
              <a:latin typeface="Times New Roman" pitchFamily="18" charset="0"/>
              <a:cs typeface="Times New Roman" pitchFamily="18" charset="0"/>
            </a:rPr>
            <a:t>Проведено обучение Охране труда 31 чел. </a:t>
          </a:r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EFECD6EA-5CC9-418D-B89A-E33433C65B99}" type="parTrans" cxnId="{027D2664-FE60-4C47-9C96-FEE2979C6E49}">
      <dgm:prSet/>
      <dgm:spPr/>
      <dgm:t>
        <a:bodyPr/>
        <a:lstStyle/>
        <a:p>
          <a:endParaRPr lang="ru-RU"/>
        </a:p>
      </dgm:t>
    </dgm:pt>
    <dgm:pt modelId="{9CA427C2-AEA1-4F45-AEBB-608F349E62D6}" type="sibTrans" cxnId="{027D2664-FE60-4C47-9C96-FEE2979C6E49}">
      <dgm:prSet/>
      <dgm:spPr/>
      <dgm:t>
        <a:bodyPr/>
        <a:lstStyle/>
        <a:p>
          <a:endParaRPr lang="ru-RU"/>
        </a:p>
      </dgm:t>
    </dgm:pt>
    <dgm:pt modelId="{5DA21C07-4CAB-4C9B-A72C-0967189E6F35}" type="pres">
      <dgm:prSet presAssocID="{B319035E-22E4-440D-AA0A-3DEE03079374}" presName="arrowDiagram" presStyleCnt="0">
        <dgm:presLayoutVars>
          <dgm:chMax val="5"/>
          <dgm:dir/>
          <dgm:resizeHandles val="exact"/>
        </dgm:presLayoutVars>
      </dgm:prSet>
      <dgm:spPr/>
    </dgm:pt>
    <dgm:pt modelId="{E36C3C2A-D1A9-4208-A4DF-9608E6665D8D}" type="pres">
      <dgm:prSet presAssocID="{B319035E-22E4-440D-AA0A-3DEE03079374}" presName="arrow" presStyleLbl="bgShp" presStyleIdx="0" presStyleCnt="1" custScaleX="120045" custLinFactNeighborX="-781"/>
      <dgm:spPr>
        <a:solidFill>
          <a:srgbClr val="FFFF00">
            <a:alpha val="59000"/>
          </a:srgbClr>
        </a:solidFill>
        <a:scene3d>
          <a:camera prst="orthographicFront"/>
          <a:lightRig rig="threePt" dir="t"/>
        </a:scene3d>
        <a:sp3d>
          <a:bevelT w="165100" prst="coolSlant"/>
        </a:sp3d>
      </dgm:spPr>
    </dgm:pt>
    <dgm:pt modelId="{B183143A-89BD-4131-A45E-44E7197F189F}" type="pres">
      <dgm:prSet presAssocID="{B319035E-22E4-440D-AA0A-3DEE03079374}" presName="arrowDiagram2" presStyleCnt="0"/>
      <dgm:spPr/>
    </dgm:pt>
    <dgm:pt modelId="{C78892BC-4EC3-4878-BF72-E2C8BCBAA1B9}" type="pres">
      <dgm:prSet presAssocID="{515A33C6-5AA7-49AE-813C-D5AA89458994}" presName="bullet2a" presStyleLbl="node1" presStyleIdx="0" presStyleCnt="2"/>
      <dgm:spPr/>
    </dgm:pt>
    <dgm:pt modelId="{51C9EE54-CDF7-48D3-8FC1-F7A45F83B7F2}" type="pres">
      <dgm:prSet presAssocID="{515A33C6-5AA7-49AE-813C-D5AA89458994}" presName="textBox2a" presStyleLbl="revTx" presStyleIdx="0" presStyleCnt="2" custScaleX="249587" custLinFactNeighborX="-45029" custLinFactNeighborY="10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EA7F1F-8DC7-42CA-A8F5-447ECB457055}" type="pres">
      <dgm:prSet presAssocID="{2026FF97-02D8-4F32-935F-4F04AED06209}" presName="bullet2b" presStyleLbl="node1" presStyleIdx="1" presStyleCnt="2"/>
      <dgm:spPr/>
    </dgm:pt>
    <dgm:pt modelId="{552955E4-6A78-4E1F-9DC7-E49D3B54E396}" type="pres">
      <dgm:prSet presAssocID="{2026FF97-02D8-4F32-935F-4F04AED06209}" presName="textBox2b" presStyleLbl="revTx" presStyleIdx="1" presStyleCnt="2" custScaleX="229356" custScaleY="33913" custLinFactNeighborX="-41869" custLinFactNeighborY="-747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A0FE0F-04BB-4DC1-9FE2-B22F5D7E610B}" type="presOf" srcId="{2026FF97-02D8-4F32-935F-4F04AED06209}" destId="{552955E4-6A78-4E1F-9DC7-E49D3B54E396}" srcOrd="0" destOrd="0" presId="urn:microsoft.com/office/officeart/2005/8/layout/arrow2"/>
    <dgm:cxn modelId="{A7FD6291-8882-4B77-A407-58D35C61D155}" srcId="{B319035E-22E4-440D-AA0A-3DEE03079374}" destId="{515A33C6-5AA7-49AE-813C-D5AA89458994}" srcOrd="0" destOrd="0" parTransId="{FD20E5D4-65ED-4407-B998-2DE40388B3E2}" sibTransId="{1F794F2A-7497-4D69-9BE4-E75EE1F18123}"/>
    <dgm:cxn modelId="{DA40FE31-A461-4E8A-8801-E656B88C58B3}" type="presOf" srcId="{515A33C6-5AA7-49AE-813C-D5AA89458994}" destId="{51C9EE54-CDF7-48D3-8FC1-F7A45F83B7F2}" srcOrd="0" destOrd="0" presId="urn:microsoft.com/office/officeart/2005/8/layout/arrow2"/>
    <dgm:cxn modelId="{027D2664-FE60-4C47-9C96-FEE2979C6E49}" srcId="{B319035E-22E4-440D-AA0A-3DEE03079374}" destId="{2026FF97-02D8-4F32-935F-4F04AED06209}" srcOrd="1" destOrd="0" parTransId="{EFECD6EA-5CC9-418D-B89A-E33433C65B99}" sibTransId="{9CA427C2-AEA1-4F45-AEBB-608F349E62D6}"/>
    <dgm:cxn modelId="{A5C4B7C0-7F40-4EC6-8933-441691F526A2}" type="presOf" srcId="{B319035E-22E4-440D-AA0A-3DEE03079374}" destId="{5DA21C07-4CAB-4C9B-A72C-0967189E6F35}" srcOrd="0" destOrd="0" presId="urn:microsoft.com/office/officeart/2005/8/layout/arrow2"/>
    <dgm:cxn modelId="{D7BC2D03-BD82-40D4-9B3C-76FED834F13F}" type="presParOf" srcId="{5DA21C07-4CAB-4C9B-A72C-0967189E6F35}" destId="{E36C3C2A-D1A9-4208-A4DF-9608E6665D8D}" srcOrd="0" destOrd="0" presId="urn:microsoft.com/office/officeart/2005/8/layout/arrow2"/>
    <dgm:cxn modelId="{727A75A7-C533-4BFE-9EBC-339ACEA7D52B}" type="presParOf" srcId="{5DA21C07-4CAB-4C9B-A72C-0967189E6F35}" destId="{B183143A-89BD-4131-A45E-44E7197F189F}" srcOrd="1" destOrd="0" presId="urn:microsoft.com/office/officeart/2005/8/layout/arrow2"/>
    <dgm:cxn modelId="{B50305E8-951C-45A6-A021-12C82930B88F}" type="presParOf" srcId="{B183143A-89BD-4131-A45E-44E7197F189F}" destId="{C78892BC-4EC3-4878-BF72-E2C8BCBAA1B9}" srcOrd="0" destOrd="0" presId="urn:microsoft.com/office/officeart/2005/8/layout/arrow2"/>
    <dgm:cxn modelId="{C0B4B86C-CE25-476C-BDB7-5B9392631373}" type="presParOf" srcId="{B183143A-89BD-4131-A45E-44E7197F189F}" destId="{51C9EE54-CDF7-48D3-8FC1-F7A45F83B7F2}" srcOrd="1" destOrd="0" presId="urn:microsoft.com/office/officeart/2005/8/layout/arrow2"/>
    <dgm:cxn modelId="{4867E517-0CDA-437F-8E2D-26D54874C94F}" type="presParOf" srcId="{B183143A-89BD-4131-A45E-44E7197F189F}" destId="{FAEA7F1F-8DC7-42CA-A8F5-447ECB457055}" srcOrd="2" destOrd="0" presId="urn:microsoft.com/office/officeart/2005/8/layout/arrow2"/>
    <dgm:cxn modelId="{2974C915-B6E1-4B90-9FBB-94B914479941}" type="presParOf" srcId="{B183143A-89BD-4131-A45E-44E7197F189F}" destId="{552955E4-6A78-4E1F-9DC7-E49D3B54E396}" srcOrd="3" destOrd="0" presId="urn:microsoft.com/office/officeart/2005/8/layout/arrow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07A2EF-E912-4E33-B49B-CF72E89A4D8A}" type="doc">
      <dgm:prSet loTypeId="urn:microsoft.com/office/officeart/2005/8/layout/vList4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611F31-AB98-4376-A666-E7833E5EE349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Обучение инвалида навыкам пользования техническими средствами реабилитации.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0434F727-C7B7-46D9-8BA1-550759CDB832}" type="parTrans" cxnId="{473CD8B5-BEEE-437D-9BA3-C15948D46494}">
      <dgm:prSet/>
      <dgm:spPr/>
      <dgm:t>
        <a:bodyPr/>
        <a:lstStyle/>
        <a:p>
          <a:endParaRPr lang="ru-RU"/>
        </a:p>
      </dgm:t>
    </dgm:pt>
    <dgm:pt modelId="{DCFEE8F8-18F4-4CD8-B50C-D20FD6868540}" type="sibTrans" cxnId="{473CD8B5-BEEE-437D-9BA3-C15948D46494}">
      <dgm:prSet/>
      <dgm:spPr/>
      <dgm:t>
        <a:bodyPr/>
        <a:lstStyle/>
        <a:p>
          <a:endParaRPr lang="ru-RU"/>
        </a:p>
      </dgm:t>
    </dgm:pt>
    <dgm:pt modelId="{79EEE9B9-EF42-49C1-B0A1-AC5E86BE6A5E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Подбор модели технического средства реабилитации в соответствии с  ИПР.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7DD8872F-E44A-477C-819A-22EB3A947CE9}" type="sibTrans" cxnId="{97DAFF56-BDB0-474D-9685-CF8666382115}">
      <dgm:prSet/>
      <dgm:spPr/>
      <dgm:t>
        <a:bodyPr/>
        <a:lstStyle/>
        <a:p>
          <a:endParaRPr lang="ru-RU"/>
        </a:p>
      </dgm:t>
    </dgm:pt>
    <dgm:pt modelId="{4653C655-B701-4B69-833A-11EB2971E93A}" type="parTrans" cxnId="{97DAFF56-BDB0-474D-9685-CF8666382115}">
      <dgm:prSet/>
      <dgm:spPr/>
      <dgm:t>
        <a:bodyPr/>
        <a:lstStyle/>
        <a:p>
          <a:endParaRPr lang="ru-RU"/>
        </a:p>
      </dgm:t>
    </dgm:pt>
    <dgm:pt modelId="{A1044B9E-96A3-4DC4-9BC6-0558DCF22591}" type="pres">
      <dgm:prSet presAssocID="{C407A2EF-E912-4E33-B49B-CF72E89A4D8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DC4B4E-81D5-4959-B5D9-37873C3A3BBE}" type="pres">
      <dgm:prSet presAssocID="{79EEE9B9-EF42-49C1-B0A1-AC5E86BE6A5E}" presName="comp" presStyleCnt="0"/>
      <dgm:spPr/>
      <dgm:t>
        <a:bodyPr/>
        <a:lstStyle/>
        <a:p>
          <a:endParaRPr lang="ru-RU"/>
        </a:p>
      </dgm:t>
    </dgm:pt>
    <dgm:pt modelId="{122D5CBC-BDB5-4CCF-B7D1-A7ED748C81E3}" type="pres">
      <dgm:prSet presAssocID="{79EEE9B9-EF42-49C1-B0A1-AC5E86BE6A5E}" presName="box" presStyleLbl="node1" presStyleIdx="0" presStyleCnt="2" custLinFactNeighborX="5544"/>
      <dgm:spPr/>
      <dgm:t>
        <a:bodyPr/>
        <a:lstStyle/>
        <a:p>
          <a:endParaRPr lang="ru-RU"/>
        </a:p>
      </dgm:t>
    </dgm:pt>
    <dgm:pt modelId="{0B03DE8D-CBC6-47F8-943B-5A4D5EE17194}" type="pres">
      <dgm:prSet presAssocID="{79EEE9B9-EF42-49C1-B0A1-AC5E86BE6A5E}" presName="img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05A669C-1E79-4F51-9E89-19346463A576}" type="pres">
      <dgm:prSet presAssocID="{79EEE9B9-EF42-49C1-B0A1-AC5E86BE6A5E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0E9C2-BEDE-47EB-9494-9A09B7577DE8}" type="pres">
      <dgm:prSet presAssocID="{7DD8872F-E44A-477C-819A-22EB3A947CE9}" presName="spacer" presStyleCnt="0"/>
      <dgm:spPr/>
      <dgm:t>
        <a:bodyPr/>
        <a:lstStyle/>
        <a:p>
          <a:endParaRPr lang="ru-RU"/>
        </a:p>
      </dgm:t>
    </dgm:pt>
    <dgm:pt modelId="{CA08D40A-E5CE-4C68-856E-13075925E9E2}" type="pres">
      <dgm:prSet presAssocID="{F4611F31-AB98-4376-A666-E7833E5EE349}" presName="comp" presStyleCnt="0"/>
      <dgm:spPr/>
      <dgm:t>
        <a:bodyPr/>
        <a:lstStyle/>
        <a:p>
          <a:endParaRPr lang="ru-RU"/>
        </a:p>
      </dgm:t>
    </dgm:pt>
    <dgm:pt modelId="{53B0E0C0-392A-4B69-B801-617226C89F3A}" type="pres">
      <dgm:prSet presAssocID="{F4611F31-AB98-4376-A666-E7833E5EE349}" presName="box" presStyleLbl="node1" presStyleIdx="1" presStyleCnt="2" custLinFactNeighborX="-5544" custLinFactNeighborY="33267"/>
      <dgm:spPr/>
      <dgm:t>
        <a:bodyPr/>
        <a:lstStyle/>
        <a:p>
          <a:endParaRPr lang="ru-RU"/>
        </a:p>
      </dgm:t>
    </dgm:pt>
    <dgm:pt modelId="{9CE25DCA-9403-44BE-B5F2-E04770A47D12}" type="pres">
      <dgm:prSet presAssocID="{F4611F31-AB98-4376-A666-E7833E5EE349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8019999-57B2-433D-BFE0-6CECA50FE833}" type="pres">
      <dgm:prSet presAssocID="{F4611F31-AB98-4376-A666-E7833E5EE349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190DC6-B988-4DD6-B9B8-DDF0CFBFBD31}" type="presOf" srcId="{79EEE9B9-EF42-49C1-B0A1-AC5E86BE6A5E}" destId="{805A669C-1E79-4F51-9E89-19346463A576}" srcOrd="1" destOrd="0" presId="urn:microsoft.com/office/officeart/2005/8/layout/vList4#1"/>
    <dgm:cxn modelId="{CABC44E0-4EBC-43D0-B421-CE1C4BA25A59}" type="presOf" srcId="{C407A2EF-E912-4E33-B49B-CF72E89A4D8A}" destId="{A1044B9E-96A3-4DC4-9BC6-0558DCF22591}" srcOrd="0" destOrd="0" presId="urn:microsoft.com/office/officeart/2005/8/layout/vList4#1"/>
    <dgm:cxn modelId="{F34E4EF2-8D32-4F91-9AA5-8FAC5A6DF66A}" type="presOf" srcId="{79EEE9B9-EF42-49C1-B0A1-AC5E86BE6A5E}" destId="{122D5CBC-BDB5-4CCF-B7D1-A7ED748C81E3}" srcOrd="0" destOrd="0" presId="urn:microsoft.com/office/officeart/2005/8/layout/vList4#1"/>
    <dgm:cxn modelId="{97DAFF56-BDB0-474D-9685-CF8666382115}" srcId="{C407A2EF-E912-4E33-B49B-CF72E89A4D8A}" destId="{79EEE9B9-EF42-49C1-B0A1-AC5E86BE6A5E}" srcOrd="0" destOrd="0" parTransId="{4653C655-B701-4B69-833A-11EB2971E93A}" sibTransId="{7DD8872F-E44A-477C-819A-22EB3A947CE9}"/>
    <dgm:cxn modelId="{96A10023-F825-4A77-8135-9BB724B4160E}" type="presOf" srcId="{F4611F31-AB98-4376-A666-E7833E5EE349}" destId="{08019999-57B2-433D-BFE0-6CECA50FE833}" srcOrd="1" destOrd="0" presId="urn:microsoft.com/office/officeart/2005/8/layout/vList4#1"/>
    <dgm:cxn modelId="{473CD8B5-BEEE-437D-9BA3-C15948D46494}" srcId="{C407A2EF-E912-4E33-B49B-CF72E89A4D8A}" destId="{F4611F31-AB98-4376-A666-E7833E5EE349}" srcOrd="1" destOrd="0" parTransId="{0434F727-C7B7-46D9-8BA1-550759CDB832}" sibTransId="{DCFEE8F8-18F4-4CD8-B50C-D20FD6868540}"/>
    <dgm:cxn modelId="{A9818D55-A427-4BE3-8CDF-F8C1709810E4}" type="presOf" srcId="{F4611F31-AB98-4376-A666-E7833E5EE349}" destId="{53B0E0C0-392A-4B69-B801-617226C89F3A}" srcOrd="0" destOrd="0" presId="urn:microsoft.com/office/officeart/2005/8/layout/vList4#1"/>
    <dgm:cxn modelId="{4FE7C758-A4CC-4626-8CCD-4F9C303EC42A}" type="presParOf" srcId="{A1044B9E-96A3-4DC4-9BC6-0558DCF22591}" destId="{58DC4B4E-81D5-4959-B5D9-37873C3A3BBE}" srcOrd="0" destOrd="0" presId="urn:microsoft.com/office/officeart/2005/8/layout/vList4#1"/>
    <dgm:cxn modelId="{B1A62BD7-3104-43D8-8402-21B950D01777}" type="presParOf" srcId="{58DC4B4E-81D5-4959-B5D9-37873C3A3BBE}" destId="{122D5CBC-BDB5-4CCF-B7D1-A7ED748C81E3}" srcOrd="0" destOrd="0" presId="urn:microsoft.com/office/officeart/2005/8/layout/vList4#1"/>
    <dgm:cxn modelId="{E7293BDE-72D7-4120-A526-EAE9FEF1CBFC}" type="presParOf" srcId="{58DC4B4E-81D5-4959-B5D9-37873C3A3BBE}" destId="{0B03DE8D-CBC6-47F8-943B-5A4D5EE17194}" srcOrd="1" destOrd="0" presId="urn:microsoft.com/office/officeart/2005/8/layout/vList4#1"/>
    <dgm:cxn modelId="{922967C3-A40D-4115-93E6-FC2EA3520EA3}" type="presParOf" srcId="{58DC4B4E-81D5-4959-B5D9-37873C3A3BBE}" destId="{805A669C-1E79-4F51-9E89-19346463A576}" srcOrd="2" destOrd="0" presId="urn:microsoft.com/office/officeart/2005/8/layout/vList4#1"/>
    <dgm:cxn modelId="{C40522FD-ED5B-4448-A7DB-D9B76B38D423}" type="presParOf" srcId="{A1044B9E-96A3-4DC4-9BC6-0558DCF22591}" destId="{CAC0E9C2-BEDE-47EB-9494-9A09B7577DE8}" srcOrd="1" destOrd="0" presId="urn:microsoft.com/office/officeart/2005/8/layout/vList4#1"/>
    <dgm:cxn modelId="{82C70A0A-CF1A-4713-B0AD-027D8C175149}" type="presParOf" srcId="{A1044B9E-96A3-4DC4-9BC6-0558DCF22591}" destId="{CA08D40A-E5CE-4C68-856E-13075925E9E2}" srcOrd="2" destOrd="0" presId="urn:microsoft.com/office/officeart/2005/8/layout/vList4#1"/>
    <dgm:cxn modelId="{5BB7A1A5-F9B9-4B3E-A7C9-6CDC8808E125}" type="presParOf" srcId="{CA08D40A-E5CE-4C68-856E-13075925E9E2}" destId="{53B0E0C0-392A-4B69-B801-617226C89F3A}" srcOrd="0" destOrd="0" presId="urn:microsoft.com/office/officeart/2005/8/layout/vList4#1"/>
    <dgm:cxn modelId="{AF6929EE-1A08-40E6-9912-8F922F23EFA3}" type="presParOf" srcId="{CA08D40A-E5CE-4C68-856E-13075925E9E2}" destId="{9CE25DCA-9403-44BE-B5F2-E04770A47D12}" srcOrd="1" destOrd="0" presId="urn:microsoft.com/office/officeart/2005/8/layout/vList4#1"/>
    <dgm:cxn modelId="{D573EC19-8D5A-4D9E-94B0-B079C4D31D98}" type="presParOf" srcId="{CA08D40A-E5CE-4C68-856E-13075925E9E2}" destId="{08019999-57B2-433D-BFE0-6CECA50FE833}" srcOrd="2" destOrd="0" presId="urn:microsoft.com/office/officeart/2005/8/layout/vList4#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E0F8E8-915F-41D4-AC68-81C3B9ED89F2}" type="doc">
      <dgm:prSet loTypeId="urn:microsoft.com/office/officeart/2008/layout/VerticalCurvedLis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1C9DC1-1153-49BD-9C19-C25027F9BA74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Прикроватные столики 3шт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86AE66C8-D40F-40BA-BA2B-A10E872CB6C9}" type="parTrans" cxnId="{234FCC18-6891-47F9-AE47-3E0F7F67AF98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228D77C5-484B-4267-BA9B-26BB55BD12B5}" type="sibTrans" cxnId="{234FCC18-6891-47F9-AE47-3E0F7F67AF98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3EE20AE7-6403-4ED0-99E0-530A381BB940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Костыли опорные 3 шт.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0D4E3513-3D53-444B-9E51-81F864606705}" type="parTrans" cxnId="{1AAB3A3E-4DC0-4420-A39D-B00A5DC46507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F917E8AA-60BC-421C-908F-71B0F4B691D1}" type="sibTrans" cxnId="{1AAB3A3E-4DC0-4420-A39D-B00A5DC46507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819DA050-432A-4455-83D1-E44FAFC4AE15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Костыли с подлокотниками 1 шт.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98BE220A-18D8-4C0C-8AA8-49677C9B4271}" type="parTrans" cxnId="{8E5013B5-F396-4D8D-AEFC-05CAFBAD010D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D5024174-0C01-4A41-AA70-5E876DE70277}" type="sibTrans" cxnId="{8E5013B5-F396-4D8D-AEFC-05CAFBAD010D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D59A8A88-7CE6-4D73-8F63-9CF8660DDB68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Трость металлические   1 шт.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CF9C77A9-1F70-4A11-8C01-BE8050B15CF5}" type="parTrans" cxnId="{8CB976B9-56AF-4F9E-8281-418A28A453EB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335851D6-3716-468A-9262-04CB66668CBD}" type="sibTrans" cxnId="{8CB976B9-56AF-4F9E-8281-418A28A453EB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6251EE78-D9DA-4E9C-B1B2-B462B0AC5F98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Ходунки для взрослых с опорой 12 шт.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45F8E77A-4451-414F-B8C8-ED7F8B31A3DF}" type="parTrans" cxnId="{864D7068-ADEF-42F6-BDAB-52326D02DE6F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4CC2CCEC-9895-4695-978F-4326B6062288}" type="sibTrans" cxnId="{864D7068-ADEF-42F6-BDAB-52326D02DE6F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56E94DEB-F988-4C16-91BA-5263A00C4188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Ходунки для взрослых на колесиках 1 шт.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1173BF70-AAB2-4787-9FC7-274A846B1DD0}" type="parTrans" cxnId="{A1514994-84FE-4ECC-B81D-9089938B75F8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DEA5245A-CDF2-4FD4-BEF9-52518ECE9FD5}" type="sibTrans" cxnId="{A1514994-84FE-4ECC-B81D-9089938B75F8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649E00C4-E66B-497E-9755-899C4DD55B39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Инвалидные кресло коляски 20шт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09EB7DC6-AC10-4D72-8BDD-837B85EF52BB}" type="parTrans" cxnId="{1CC03932-0662-422F-9515-72458CA08C36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2A2379F9-A27C-4140-A887-79BA87DCAD19}" type="sibTrans" cxnId="{1CC03932-0662-422F-9515-72458CA08C36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4141BD27-35FF-41B4-935D-49529FA2682E}">
      <dgm:prSet phldrT="[Текст]"/>
      <dgm:spPr/>
      <dgm:t>
        <a:bodyPr/>
        <a:lstStyle/>
        <a:p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3DF59484-E2E9-41D6-8C80-7D804CB5BA41}" type="parTrans" cxnId="{A865C012-FFF6-4F99-9157-570F218431C9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09B3474C-495D-4C05-9CF6-86C5F121CE18}" type="sibTrans" cxnId="{A865C012-FFF6-4F99-9157-570F218431C9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DFFA5BAE-209D-4CA1-BE36-F34D5BBB4A9B}" type="pres">
      <dgm:prSet presAssocID="{FBE0F8E8-915F-41D4-AC68-81C3B9ED89F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3F71C1A-29C2-4DA1-8BD8-7EDC058BDB40}" type="pres">
      <dgm:prSet presAssocID="{FBE0F8E8-915F-41D4-AC68-81C3B9ED89F2}" presName="Name1" presStyleCnt="0"/>
      <dgm:spPr/>
    </dgm:pt>
    <dgm:pt modelId="{DDE1F648-15DD-4566-AE1E-48F037D37009}" type="pres">
      <dgm:prSet presAssocID="{FBE0F8E8-915F-41D4-AC68-81C3B9ED89F2}" presName="cycle" presStyleCnt="0"/>
      <dgm:spPr/>
    </dgm:pt>
    <dgm:pt modelId="{6F0E91FC-6E50-438C-B0D5-CC66D8008D92}" type="pres">
      <dgm:prSet presAssocID="{FBE0F8E8-915F-41D4-AC68-81C3B9ED89F2}" presName="srcNode" presStyleLbl="node1" presStyleIdx="0" presStyleCnt="7"/>
      <dgm:spPr/>
    </dgm:pt>
    <dgm:pt modelId="{331732A8-12E4-4A26-A1CB-27CB38A655A1}" type="pres">
      <dgm:prSet presAssocID="{FBE0F8E8-915F-41D4-AC68-81C3B9ED89F2}" presName="conn" presStyleLbl="parChTrans1D2" presStyleIdx="0" presStyleCnt="1"/>
      <dgm:spPr/>
      <dgm:t>
        <a:bodyPr/>
        <a:lstStyle/>
        <a:p>
          <a:endParaRPr lang="ru-RU"/>
        </a:p>
      </dgm:t>
    </dgm:pt>
    <dgm:pt modelId="{386374F9-535F-49ED-942C-56C2C94CC1DB}" type="pres">
      <dgm:prSet presAssocID="{FBE0F8E8-915F-41D4-AC68-81C3B9ED89F2}" presName="extraNode" presStyleLbl="node1" presStyleIdx="0" presStyleCnt="7"/>
      <dgm:spPr/>
    </dgm:pt>
    <dgm:pt modelId="{11DBC6B3-2C01-448A-96A3-E6EB3164B269}" type="pres">
      <dgm:prSet presAssocID="{FBE0F8E8-915F-41D4-AC68-81C3B9ED89F2}" presName="dstNode" presStyleLbl="node1" presStyleIdx="0" presStyleCnt="7"/>
      <dgm:spPr/>
    </dgm:pt>
    <dgm:pt modelId="{4675193E-9527-4B38-A2FD-A2555973E34B}" type="pres">
      <dgm:prSet presAssocID="{8E1C9DC1-1153-49BD-9C19-C25027F9BA74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BD9078-96D7-40EB-B0F1-022B0E57551B}" type="pres">
      <dgm:prSet presAssocID="{8E1C9DC1-1153-49BD-9C19-C25027F9BA74}" presName="accent_1" presStyleCnt="0"/>
      <dgm:spPr/>
    </dgm:pt>
    <dgm:pt modelId="{B94B7293-19F0-41C3-9D61-2894BE9D76C5}" type="pres">
      <dgm:prSet presAssocID="{8E1C9DC1-1153-49BD-9C19-C25027F9BA74}" presName="accentRepeatNode" presStyleLbl="solidFgAcc1" presStyleIdx="0" presStyleCnt="7"/>
      <dgm:spPr/>
    </dgm:pt>
    <dgm:pt modelId="{3298FA38-7308-4E5C-BE33-B149C1428742}" type="pres">
      <dgm:prSet presAssocID="{3EE20AE7-6403-4ED0-99E0-530A381BB940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BF44EC-4F9E-457A-80F7-8BA1A8FC3D43}" type="pres">
      <dgm:prSet presAssocID="{3EE20AE7-6403-4ED0-99E0-530A381BB940}" presName="accent_2" presStyleCnt="0"/>
      <dgm:spPr/>
    </dgm:pt>
    <dgm:pt modelId="{E1561352-23BF-42E5-AB49-657B31EB0625}" type="pres">
      <dgm:prSet presAssocID="{3EE20AE7-6403-4ED0-99E0-530A381BB940}" presName="accentRepeatNode" presStyleLbl="solidFgAcc1" presStyleIdx="1" presStyleCnt="7"/>
      <dgm:spPr/>
    </dgm:pt>
    <dgm:pt modelId="{BEABB93A-0BC7-492C-A6B3-60DD4E268507}" type="pres">
      <dgm:prSet presAssocID="{819DA050-432A-4455-83D1-E44FAFC4AE15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14060C-7399-430F-BFB0-EE065BA8429A}" type="pres">
      <dgm:prSet presAssocID="{819DA050-432A-4455-83D1-E44FAFC4AE15}" presName="accent_3" presStyleCnt="0"/>
      <dgm:spPr/>
    </dgm:pt>
    <dgm:pt modelId="{7F3EF909-68F0-49C8-B566-77B159061E8C}" type="pres">
      <dgm:prSet presAssocID="{819DA050-432A-4455-83D1-E44FAFC4AE15}" presName="accentRepeatNode" presStyleLbl="solidFgAcc1" presStyleIdx="2" presStyleCnt="7"/>
      <dgm:spPr/>
    </dgm:pt>
    <dgm:pt modelId="{CB5D1BF7-E86A-4FF2-8F01-87CC45A79360}" type="pres">
      <dgm:prSet presAssocID="{D59A8A88-7CE6-4D73-8F63-9CF8660DDB68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D76910-20B4-41EB-AF5E-D48336285817}" type="pres">
      <dgm:prSet presAssocID="{D59A8A88-7CE6-4D73-8F63-9CF8660DDB68}" presName="accent_4" presStyleCnt="0"/>
      <dgm:spPr/>
    </dgm:pt>
    <dgm:pt modelId="{B5356C2C-9E56-4112-93A0-4A9C3780B5C2}" type="pres">
      <dgm:prSet presAssocID="{D59A8A88-7CE6-4D73-8F63-9CF8660DDB68}" presName="accentRepeatNode" presStyleLbl="solidFgAcc1" presStyleIdx="3" presStyleCnt="7"/>
      <dgm:spPr/>
    </dgm:pt>
    <dgm:pt modelId="{9C852142-8B1E-4E83-98E6-6B05073DA530}" type="pres">
      <dgm:prSet presAssocID="{6251EE78-D9DA-4E9C-B1B2-B462B0AC5F98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682842-B0E7-4D36-AFC5-0353DECFDA6C}" type="pres">
      <dgm:prSet presAssocID="{6251EE78-D9DA-4E9C-B1B2-B462B0AC5F98}" presName="accent_5" presStyleCnt="0"/>
      <dgm:spPr/>
    </dgm:pt>
    <dgm:pt modelId="{0E073CE4-D5FE-4846-8A00-9F036E6FCD93}" type="pres">
      <dgm:prSet presAssocID="{6251EE78-D9DA-4E9C-B1B2-B462B0AC5F98}" presName="accentRepeatNode" presStyleLbl="solidFgAcc1" presStyleIdx="4" presStyleCnt="7"/>
      <dgm:spPr/>
    </dgm:pt>
    <dgm:pt modelId="{2FB02486-48B2-47D0-A98F-0690E8A15398}" type="pres">
      <dgm:prSet presAssocID="{56E94DEB-F988-4C16-91BA-5263A00C4188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9FE4-CCBE-451D-B648-6A7EBA6BDEC4}" type="pres">
      <dgm:prSet presAssocID="{56E94DEB-F988-4C16-91BA-5263A00C4188}" presName="accent_6" presStyleCnt="0"/>
      <dgm:spPr/>
    </dgm:pt>
    <dgm:pt modelId="{98359246-0676-496B-8802-594E1E43A1F0}" type="pres">
      <dgm:prSet presAssocID="{56E94DEB-F988-4C16-91BA-5263A00C4188}" presName="accentRepeatNode" presStyleLbl="solidFgAcc1" presStyleIdx="5" presStyleCnt="7"/>
      <dgm:spPr/>
    </dgm:pt>
    <dgm:pt modelId="{FD891FAE-DC3B-42DF-92CD-1547EAB7CA7E}" type="pres">
      <dgm:prSet presAssocID="{649E00C4-E66B-497E-9755-899C4DD55B39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0347DE-4DD1-42A9-A846-0E9164B47A91}" type="pres">
      <dgm:prSet presAssocID="{649E00C4-E66B-497E-9755-899C4DD55B39}" presName="accent_7" presStyleCnt="0"/>
      <dgm:spPr/>
    </dgm:pt>
    <dgm:pt modelId="{5E338CA0-0E71-47D6-AE44-69F6CDA1FB11}" type="pres">
      <dgm:prSet presAssocID="{649E00C4-E66B-497E-9755-899C4DD55B39}" presName="accentRepeatNode" presStyleLbl="solidFgAcc1" presStyleIdx="6" presStyleCnt="7"/>
      <dgm:spPr/>
    </dgm:pt>
  </dgm:ptLst>
  <dgm:cxnLst>
    <dgm:cxn modelId="{29C3EC62-0825-4FC9-886D-E7252EA7C0DD}" type="presOf" srcId="{819DA050-432A-4455-83D1-E44FAFC4AE15}" destId="{BEABB93A-0BC7-492C-A6B3-60DD4E268507}" srcOrd="0" destOrd="0" presId="urn:microsoft.com/office/officeart/2008/layout/VerticalCurvedList"/>
    <dgm:cxn modelId="{F32661C9-EE43-454A-8B13-1D596C4918D2}" type="presOf" srcId="{D59A8A88-7CE6-4D73-8F63-9CF8660DDB68}" destId="{CB5D1BF7-E86A-4FF2-8F01-87CC45A79360}" srcOrd="0" destOrd="0" presId="urn:microsoft.com/office/officeart/2008/layout/VerticalCurvedList"/>
    <dgm:cxn modelId="{9F8E8C98-80F4-42AB-BF92-F719570CAB3E}" type="presOf" srcId="{8E1C9DC1-1153-49BD-9C19-C25027F9BA74}" destId="{4675193E-9527-4B38-A2FD-A2555973E34B}" srcOrd="0" destOrd="0" presId="urn:microsoft.com/office/officeart/2008/layout/VerticalCurvedList"/>
    <dgm:cxn modelId="{8E5013B5-F396-4D8D-AEFC-05CAFBAD010D}" srcId="{FBE0F8E8-915F-41D4-AC68-81C3B9ED89F2}" destId="{819DA050-432A-4455-83D1-E44FAFC4AE15}" srcOrd="2" destOrd="0" parTransId="{98BE220A-18D8-4C0C-8AA8-49677C9B4271}" sibTransId="{D5024174-0C01-4A41-AA70-5E876DE70277}"/>
    <dgm:cxn modelId="{6DDF8014-0708-4623-9B5D-39DF72E715A8}" type="presOf" srcId="{649E00C4-E66B-497E-9755-899C4DD55B39}" destId="{FD891FAE-DC3B-42DF-92CD-1547EAB7CA7E}" srcOrd="0" destOrd="0" presId="urn:microsoft.com/office/officeart/2008/layout/VerticalCurvedList"/>
    <dgm:cxn modelId="{864D7068-ADEF-42F6-BDAB-52326D02DE6F}" srcId="{FBE0F8E8-915F-41D4-AC68-81C3B9ED89F2}" destId="{6251EE78-D9DA-4E9C-B1B2-B462B0AC5F98}" srcOrd="4" destOrd="0" parTransId="{45F8E77A-4451-414F-B8C8-ED7F8B31A3DF}" sibTransId="{4CC2CCEC-9895-4695-978F-4326B6062288}"/>
    <dgm:cxn modelId="{E29239B7-6586-47DD-9311-5893493D3402}" type="presOf" srcId="{FBE0F8E8-915F-41D4-AC68-81C3B9ED89F2}" destId="{DFFA5BAE-209D-4CA1-BE36-F34D5BBB4A9B}" srcOrd="0" destOrd="0" presId="urn:microsoft.com/office/officeart/2008/layout/VerticalCurvedList"/>
    <dgm:cxn modelId="{E68CC112-A11B-4E78-8A12-614ECE045396}" type="presOf" srcId="{228D77C5-484B-4267-BA9B-26BB55BD12B5}" destId="{331732A8-12E4-4A26-A1CB-27CB38A655A1}" srcOrd="0" destOrd="0" presId="urn:microsoft.com/office/officeart/2008/layout/VerticalCurvedList"/>
    <dgm:cxn modelId="{8CB976B9-56AF-4F9E-8281-418A28A453EB}" srcId="{FBE0F8E8-915F-41D4-AC68-81C3B9ED89F2}" destId="{D59A8A88-7CE6-4D73-8F63-9CF8660DDB68}" srcOrd="3" destOrd="0" parTransId="{CF9C77A9-1F70-4A11-8C01-BE8050B15CF5}" sibTransId="{335851D6-3716-468A-9262-04CB66668CBD}"/>
    <dgm:cxn modelId="{1AAB3A3E-4DC0-4420-A39D-B00A5DC46507}" srcId="{FBE0F8E8-915F-41D4-AC68-81C3B9ED89F2}" destId="{3EE20AE7-6403-4ED0-99E0-530A381BB940}" srcOrd="1" destOrd="0" parTransId="{0D4E3513-3D53-444B-9E51-81F864606705}" sibTransId="{F917E8AA-60BC-421C-908F-71B0F4B691D1}"/>
    <dgm:cxn modelId="{1CC03932-0662-422F-9515-72458CA08C36}" srcId="{FBE0F8E8-915F-41D4-AC68-81C3B9ED89F2}" destId="{649E00C4-E66B-497E-9755-899C4DD55B39}" srcOrd="6" destOrd="0" parTransId="{09EB7DC6-AC10-4D72-8BDD-837B85EF52BB}" sibTransId="{2A2379F9-A27C-4140-A887-79BA87DCAD19}"/>
    <dgm:cxn modelId="{E2EF64C4-541F-40ED-8C6D-D31BF1954325}" type="presOf" srcId="{56E94DEB-F988-4C16-91BA-5263A00C4188}" destId="{2FB02486-48B2-47D0-A98F-0690E8A15398}" srcOrd="0" destOrd="0" presId="urn:microsoft.com/office/officeart/2008/layout/VerticalCurvedList"/>
    <dgm:cxn modelId="{B9EBA692-02DA-43FA-A788-3CFDB2035E30}" type="presOf" srcId="{3EE20AE7-6403-4ED0-99E0-530A381BB940}" destId="{3298FA38-7308-4E5C-BE33-B149C1428742}" srcOrd="0" destOrd="0" presId="urn:microsoft.com/office/officeart/2008/layout/VerticalCurvedList"/>
    <dgm:cxn modelId="{A865C012-FFF6-4F99-9157-570F218431C9}" srcId="{FBE0F8E8-915F-41D4-AC68-81C3B9ED89F2}" destId="{4141BD27-35FF-41B4-935D-49529FA2682E}" srcOrd="7" destOrd="0" parTransId="{3DF59484-E2E9-41D6-8C80-7D804CB5BA41}" sibTransId="{09B3474C-495D-4C05-9CF6-86C5F121CE18}"/>
    <dgm:cxn modelId="{A1514994-84FE-4ECC-B81D-9089938B75F8}" srcId="{FBE0F8E8-915F-41D4-AC68-81C3B9ED89F2}" destId="{56E94DEB-F988-4C16-91BA-5263A00C4188}" srcOrd="5" destOrd="0" parTransId="{1173BF70-AAB2-4787-9FC7-274A846B1DD0}" sibTransId="{DEA5245A-CDF2-4FD4-BEF9-52518ECE9FD5}"/>
    <dgm:cxn modelId="{234FCC18-6891-47F9-AE47-3E0F7F67AF98}" srcId="{FBE0F8E8-915F-41D4-AC68-81C3B9ED89F2}" destId="{8E1C9DC1-1153-49BD-9C19-C25027F9BA74}" srcOrd="0" destOrd="0" parTransId="{86AE66C8-D40F-40BA-BA2B-A10E872CB6C9}" sibTransId="{228D77C5-484B-4267-BA9B-26BB55BD12B5}"/>
    <dgm:cxn modelId="{987F96E7-99E9-4031-A986-0007D19D6254}" type="presOf" srcId="{6251EE78-D9DA-4E9C-B1B2-B462B0AC5F98}" destId="{9C852142-8B1E-4E83-98E6-6B05073DA530}" srcOrd="0" destOrd="0" presId="urn:microsoft.com/office/officeart/2008/layout/VerticalCurvedList"/>
    <dgm:cxn modelId="{854420BC-547C-40FF-93D1-2E99F3A20280}" type="presParOf" srcId="{DFFA5BAE-209D-4CA1-BE36-F34D5BBB4A9B}" destId="{13F71C1A-29C2-4DA1-8BD8-7EDC058BDB40}" srcOrd="0" destOrd="0" presId="urn:microsoft.com/office/officeart/2008/layout/VerticalCurvedList"/>
    <dgm:cxn modelId="{79C2C0F6-6427-4878-A333-3B9EC54D3B71}" type="presParOf" srcId="{13F71C1A-29C2-4DA1-8BD8-7EDC058BDB40}" destId="{DDE1F648-15DD-4566-AE1E-48F037D37009}" srcOrd="0" destOrd="0" presId="urn:microsoft.com/office/officeart/2008/layout/VerticalCurvedList"/>
    <dgm:cxn modelId="{B160C25B-98B4-4AA8-8930-4DFD151FB436}" type="presParOf" srcId="{DDE1F648-15DD-4566-AE1E-48F037D37009}" destId="{6F0E91FC-6E50-438C-B0D5-CC66D8008D92}" srcOrd="0" destOrd="0" presId="urn:microsoft.com/office/officeart/2008/layout/VerticalCurvedList"/>
    <dgm:cxn modelId="{71A9F95A-FBE0-41A0-A7F8-BF59F3338EC1}" type="presParOf" srcId="{DDE1F648-15DD-4566-AE1E-48F037D37009}" destId="{331732A8-12E4-4A26-A1CB-27CB38A655A1}" srcOrd="1" destOrd="0" presId="urn:microsoft.com/office/officeart/2008/layout/VerticalCurvedList"/>
    <dgm:cxn modelId="{4448D422-34B4-45F2-B586-2DB68D1A7387}" type="presParOf" srcId="{DDE1F648-15DD-4566-AE1E-48F037D37009}" destId="{386374F9-535F-49ED-942C-56C2C94CC1DB}" srcOrd="2" destOrd="0" presId="urn:microsoft.com/office/officeart/2008/layout/VerticalCurvedList"/>
    <dgm:cxn modelId="{00F182A6-5EFB-4589-8F91-1F0CE6427AF1}" type="presParOf" srcId="{DDE1F648-15DD-4566-AE1E-48F037D37009}" destId="{11DBC6B3-2C01-448A-96A3-E6EB3164B269}" srcOrd="3" destOrd="0" presId="urn:microsoft.com/office/officeart/2008/layout/VerticalCurvedList"/>
    <dgm:cxn modelId="{A9C5CA9F-5514-4104-BBBB-6A3F6FAD65A5}" type="presParOf" srcId="{13F71C1A-29C2-4DA1-8BD8-7EDC058BDB40}" destId="{4675193E-9527-4B38-A2FD-A2555973E34B}" srcOrd="1" destOrd="0" presId="urn:microsoft.com/office/officeart/2008/layout/VerticalCurvedList"/>
    <dgm:cxn modelId="{1E0DB9FF-2C4D-401B-89B3-C1CABDA3CFEF}" type="presParOf" srcId="{13F71C1A-29C2-4DA1-8BD8-7EDC058BDB40}" destId="{97BD9078-96D7-40EB-B0F1-022B0E57551B}" srcOrd="2" destOrd="0" presId="urn:microsoft.com/office/officeart/2008/layout/VerticalCurvedList"/>
    <dgm:cxn modelId="{5891D472-3E9D-45F5-82C8-CC0E78B0DCD0}" type="presParOf" srcId="{97BD9078-96D7-40EB-B0F1-022B0E57551B}" destId="{B94B7293-19F0-41C3-9D61-2894BE9D76C5}" srcOrd="0" destOrd="0" presId="urn:microsoft.com/office/officeart/2008/layout/VerticalCurvedList"/>
    <dgm:cxn modelId="{639F5A61-7511-49EE-99CD-11341539F17E}" type="presParOf" srcId="{13F71C1A-29C2-4DA1-8BD8-7EDC058BDB40}" destId="{3298FA38-7308-4E5C-BE33-B149C1428742}" srcOrd="3" destOrd="0" presId="urn:microsoft.com/office/officeart/2008/layout/VerticalCurvedList"/>
    <dgm:cxn modelId="{C086362C-0A9A-4405-86BE-0F3C97937926}" type="presParOf" srcId="{13F71C1A-29C2-4DA1-8BD8-7EDC058BDB40}" destId="{08BF44EC-4F9E-457A-80F7-8BA1A8FC3D43}" srcOrd="4" destOrd="0" presId="urn:microsoft.com/office/officeart/2008/layout/VerticalCurvedList"/>
    <dgm:cxn modelId="{31D6AE33-E7FD-468E-824C-C0962E05CB69}" type="presParOf" srcId="{08BF44EC-4F9E-457A-80F7-8BA1A8FC3D43}" destId="{E1561352-23BF-42E5-AB49-657B31EB0625}" srcOrd="0" destOrd="0" presId="urn:microsoft.com/office/officeart/2008/layout/VerticalCurvedList"/>
    <dgm:cxn modelId="{698B5745-D59B-4D8E-B705-979A8E2C39F3}" type="presParOf" srcId="{13F71C1A-29C2-4DA1-8BD8-7EDC058BDB40}" destId="{BEABB93A-0BC7-492C-A6B3-60DD4E268507}" srcOrd="5" destOrd="0" presId="urn:microsoft.com/office/officeart/2008/layout/VerticalCurvedList"/>
    <dgm:cxn modelId="{4A60A361-548D-4F3C-971C-3003317B265D}" type="presParOf" srcId="{13F71C1A-29C2-4DA1-8BD8-7EDC058BDB40}" destId="{B314060C-7399-430F-BFB0-EE065BA8429A}" srcOrd="6" destOrd="0" presId="urn:microsoft.com/office/officeart/2008/layout/VerticalCurvedList"/>
    <dgm:cxn modelId="{C677A888-BFF0-44AD-B7D1-67626A9437E2}" type="presParOf" srcId="{B314060C-7399-430F-BFB0-EE065BA8429A}" destId="{7F3EF909-68F0-49C8-B566-77B159061E8C}" srcOrd="0" destOrd="0" presId="urn:microsoft.com/office/officeart/2008/layout/VerticalCurvedList"/>
    <dgm:cxn modelId="{7F4095E0-D144-4A97-99CD-5DDAD4A868DF}" type="presParOf" srcId="{13F71C1A-29C2-4DA1-8BD8-7EDC058BDB40}" destId="{CB5D1BF7-E86A-4FF2-8F01-87CC45A79360}" srcOrd="7" destOrd="0" presId="urn:microsoft.com/office/officeart/2008/layout/VerticalCurvedList"/>
    <dgm:cxn modelId="{2D0DE3EF-17AA-4E45-9B60-86C3F1B4985A}" type="presParOf" srcId="{13F71C1A-29C2-4DA1-8BD8-7EDC058BDB40}" destId="{69D76910-20B4-41EB-AF5E-D48336285817}" srcOrd="8" destOrd="0" presId="urn:microsoft.com/office/officeart/2008/layout/VerticalCurvedList"/>
    <dgm:cxn modelId="{21CB0F49-17D6-4398-87C8-DC87C421CC5A}" type="presParOf" srcId="{69D76910-20B4-41EB-AF5E-D48336285817}" destId="{B5356C2C-9E56-4112-93A0-4A9C3780B5C2}" srcOrd="0" destOrd="0" presId="urn:microsoft.com/office/officeart/2008/layout/VerticalCurvedList"/>
    <dgm:cxn modelId="{499CC0AA-ED1F-4405-B445-7DEE904391B5}" type="presParOf" srcId="{13F71C1A-29C2-4DA1-8BD8-7EDC058BDB40}" destId="{9C852142-8B1E-4E83-98E6-6B05073DA530}" srcOrd="9" destOrd="0" presId="urn:microsoft.com/office/officeart/2008/layout/VerticalCurvedList"/>
    <dgm:cxn modelId="{709E16E0-044B-4916-A9A2-DFD5C4A0A966}" type="presParOf" srcId="{13F71C1A-29C2-4DA1-8BD8-7EDC058BDB40}" destId="{56682842-B0E7-4D36-AFC5-0353DECFDA6C}" srcOrd="10" destOrd="0" presId="urn:microsoft.com/office/officeart/2008/layout/VerticalCurvedList"/>
    <dgm:cxn modelId="{7F6C93F8-A8CE-42C3-B644-C78DF02F1A72}" type="presParOf" srcId="{56682842-B0E7-4D36-AFC5-0353DECFDA6C}" destId="{0E073CE4-D5FE-4846-8A00-9F036E6FCD93}" srcOrd="0" destOrd="0" presId="urn:microsoft.com/office/officeart/2008/layout/VerticalCurvedList"/>
    <dgm:cxn modelId="{FD49ECE5-08AA-43D6-8510-7833E364B748}" type="presParOf" srcId="{13F71C1A-29C2-4DA1-8BD8-7EDC058BDB40}" destId="{2FB02486-48B2-47D0-A98F-0690E8A15398}" srcOrd="11" destOrd="0" presId="urn:microsoft.com/office/officeart/2008/layout/VerticalCurvedList"/>
    <dgm:cxn modelId="{BBD79048-B8F8-4689-A058-6BE162C8B5EF}" type="presParOf" srcId="{13F71C1A-29C2-4DA1-8BD8-7EDC058BDB40}" destId="{C8F39FE4-CCBE-451D-B648-6A7EBA6BDEC4}" srcOrd="12" destOrd="0" presId="urn:microsoft.com/office/officeart/2008/layout/VerticalCurvedList"/>
    <dgm:cxn modelId="{9CFA4D6A-2332-46C3-8C47-EAF1358A5B33}" type="presParOf" srcId="{C8F39FE4-CCBE-451D-B648-6A7EBA6BDEC4}" destId="{98359246-0676-496B-8802-594E1E43A1F0}" srcOrd="0" destOrd="0" presId="urn:microsoft.com/office/officeart/2008/layout/VerticalCurvedList"/>
    <dgm:cxn modelId="{EB0A4AE0-9061-4044-B6BC-175614C2E739}" type="presParOf" srcId="{13F71C1A-29C2-4DA1-8BD8-7EDC058BDB40}" destId="{FD891FAE-DC3B-42DF-92CD-1547EAB7CA7E}" srcOrd="13" destOrd="0" presId="urn:microsoft.com/office/officeart/2008/layout/VerticalCurvedList"/>
    <dgm:cxn modelId="{4B04B53F-170A-49B2-81B9-9AF6D8F64787}" type="presParOf" srcId="{13F71C1A-29C2-4DA1-8BD8-7EDC058BDB40}" destId="{230347DE-4DD1-42A9-A846-0E9164B47A91}" srcOrd="14" destOrd="0" presId="urn:microsoft.com/office/officeart/2008/layout/VerticalCurvedList"/>
    <dgm:cxn modelId="{0BA5F71B-EC34-411F-905B-1D085ED522FA}" type="presParOf" srcId="{230347DE-4DD1-42A9-A846-0E9164B47A91}" destId="{5E338CA0-0E71-47D6-AE44-69F6CDA1FB11}" srcOrd="0" destOrd="0" presId="urn:microsoft.com/office/officeart/2008/layout/VerticalCurvedLis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58B81-1CB3-4C57-9738-F049871DDC85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54B32-3700-440A-87EE-7F6163421D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839" y="4797152"/>
            <a:ext cx="1301512" cy="3218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4348" y="571480"/>
            <a:ext cx="800105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 latinLnBrk="0">
              <a:spcBef>
                <a:spcPct val="0"/>
              </a:spcBef>
              <a:defRPr/>
            </a:pPr>
            <a:r>
              <a:rPr lang="ru-RU" sz="1600" b="1" cap="all" dirty="0" smtClean="0">
                <a:solidFill>
                  <a:schemeClr val="bg2">
                    <a:lumMod val="1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ДЕПАРТАМЕНТ труда и СОЦИАЛЬНОЙ ЗАЩИТЫ НАСЕЛЕНИЯ  ГОРОДА МОСКВЫ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282" y="1357298"/>
            <a:ext cx="8501122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 latinLnBrk="0">
              <a:spcBef>
                <a:spcPct val="0"/>
              </a:spcBef>
              <a:defRPr/>
            </a:pPr>
            <a:r>
              <a:rPr lang="ru-RU" sz="1600" b="1" cap="all" dirty="0" smtClean="0">
                <a:solidFill>
                  <a:schemeClr val="bg2">
                    <a:lumMod val="1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Управление СОЦИАЛЬНОЙ ЗАЩИТЫ НАСЕЛЕНИЯ  </a:t>
            </a:r>
            <a:r>
              <a:rPr lang="ru-RU" sz="1600" b="1" cap="all" dirty="0" err="1" smtClean="0">
                <a:solidFill>
                  <a:schemeClr val="bg2">
                    <a:lumMod val="1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юао</a:t>
            </a:r>
            <a:r>
              <a:rPr lang="ru-RU" sz="1600" b="1" cap="all" dirty="0" smtClean="0">
                <a:solidFill>
                  <a:schemeClr val="bg2">
                    <a:lumMod val="1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ГОРОДА МОСКВЫ</a:t>
            </a:r>
          </a:p>
        </p:txBody>
      </p:sp>
      <p:pic>
        <p:nvPicPr>
          <p:cNvPr id="13" name="Picture 2" descr="C:\Users\admin\Desktop\Мероприятиядля Ю.В.Седачевой\ДЛЯ СЕдачевой Ю.В\Фасад ЦСО\DSC06478.JPG"/>
          <p:cNvPicPr>
            <a:picLocks noChangeAspect="1" noChangeArrowheads="1"/>
          </p:cNvPicPr>
          <p:nvPr/>
        </p:nvPicPr>
        <p:blipFill>
          <a:blip r:embed="rId5" cstate="print"/>
          <a:srcRect r="3389" b="14327"/>
          <a:stretch>
            <a:fillRect/>
          </a:stretch>
        </p:blipFill>
        <p:spPr bwMode="auto">
          <a:xfrm>
            <a:off x="714348" y="4286256"/>
            <a:ext cx="5892116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Заголовок 14"/>
          <p:cNvSpPr txBox="1">
            <a:spLocks/>
          </p:cNvSpPr>
          <p:nvPr/>
        </p:nvSpPr>
        <p:spPr>
          <a:xfrm>
            <a:off x="928662" y="2428868"/>
            <a:ext cx="6500858" cy="17145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ОТЧЕТ</a:t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 результатах деятельности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ГБУ ТЦСО «Коломенское»  в 2016 году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122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7"/>
          <p:cNvSpPr txBox="1">
            <a:spLocks/>
          </p:cNvSpPr>
          <p:nvPr/>
        </p:nvSpPr>
        <p:spPr>
          <a:xfrm>
            <a:off x="2000232" y="285728"/>
            <a:ext cx="6900882" cy="785818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Основные источники финансового обеспечения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ГБУ ТЦСО «Коломенское» в 2016 году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322488" y="1214422"/>
          <a:ext cx="7607230" cy="505211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307111"/>
                <a:gridCol w="1305893"/>
                <a:gridCol w="1111694"/>
                <a:gridCol w="2882532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Источники финансирования</a:t>
                      </a:r>
                      <a:endParaRPr lang="ru-RU" sz="1400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Объем финансирования (тыс.руб.)</a:t>
                      </a:r>
                      <a:endParaRPr lang="ru-RU" sz="1400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Доля </a:t>
                      </a:r>
                    </a:p>
                    <a:p>
                      <a:pPr algn="ctr"/>
                      <a:r>
                        <a:rPr lang="ru-RU" sz="1400" dirty="0" smtClean="0"/>
                        <a:t>доходов </a:t>
                      </a:r>
                    </a:p>
                    <a:p>
                      <a:pPr algn="ctr"/>
                      <a:r>
                        <a:rPr lang="ru-RU" sz="1400" dirty="0" smtClean="0"/>
                        <a:t>(%)</a:t>
                      </a:r>
                      <a:endParaRPr lang="ru-RU" sz="1400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Формы поступления средств</a:t>
                      </a:r>
                      <a:endParaRPr lang="ru-RU" sz="1400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40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Субсидия на обеспечение выполнение государственного задания</a:t>
                      </a:r>
                    </a:p>
                    <a:p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511391,84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96,36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/>
                        <a:t>Соглашение о порядке и условиях предоставления из бюджета города Москвы на финансовое обеспечение выполнения государственного задания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3681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Субсидия не на цели связанные с выполнением государственного задания</a:t>
                      </a:r>
                    </a:p>
                    <a:p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9083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1,71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Соглашение о порядке и условиях предоставления из бюджета города Москвы субсидии на цели, не связанные с финансовым обеспечением выполнения государственного задания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178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Средства полученные от приносящей доход деятельности</a:t>
                      </a:r>
                    </a:p>
                    <a:p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10226,88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1,93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/>
                        <a:t>Договора с физическими лицами о предоставлении дополнительных социальных услуг в форме социального обслуживания на дому</a:t>
                      </a:r>
                      <a:r>
                        <a:rPr lang="ru-RU" sz="1300" baseline="0" dirty="0" smtClean="0"/>
                        <a:t> за плату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8867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ВСЕГО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533 961,33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14300" y="0"/>
            <a:ext cx="9067800" cy="76470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Фактическое освоение средств бюджета на выполнение государственного задания в 2016 году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44" y="1357298"/>
          <a:ext cx="5357850" cy="5122282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634482"/>
                <a:gridCol w="2537929"/>
                <a:gridCol w="880728"/>
                <a:gridCol w="1304711"/>
              </a:tblGrid>
              <a:tr h="9361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Статья  расхода</a:t>
                      </a:r>
                      <a:endParaRPr lang="ru-RU" sz="14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73" marR="8573" marT="7165" marB="0" anchor="ctr">
                    <a:solidFill>
                      <a:schemeClr val="accent3">
                        <a:tint val="20000"/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73" marR="8573" marT="7165" marB="0" anchor="ctr">
                    <a:solidFill>
                      <a:schemeClr val="accent3">
                        <a:tint val="20000"/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</a:p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(тыс.руб.)</a:t>
                      </a:r>
                      <a:endParaRPr lang="ru-RU" sz="14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73" marR="8573" marT="7165" marB="0" anchor="ctr">
                    <a:solidFill>
                      <a:schemeClr val="accent3">
                        <a:tint val="20000"/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</a:p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Эффективного использования средств бюджета</a:t>
                      </a:r>
                      <a:endParaRPr lang="ru-RU" sz="14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73" marR="8573" marT="7165" marB="0" anchor="ctr">
                    <a:solidFill>
                      <a:schemeClr val="accent3">
                        <a:tint val="20000"/>
                        <a:alpha val="2000"/>
                      </a:schemeClr>
                    </a:solidFill>
                  </a:tcPr>
                </a:tc>
              </a:tr>
              <a:tr h="6742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</a:t>
                      </a:r>
                      <a:endParaRPr lang="ru-RU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73" marR="8573" marT="7165" marB="0" anchor="ctr">
                    <a:solidFill>
                      <a:schemeClr val="accent3">
                        <a:tint val="20000"/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Оплата труда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начисления на выплаты по оплате труда, всего</a:t>
                      </a:r>
                      <a:endParaRPr lang="ru-RU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73" marR="8573" marT="7165" marB="0" anchor="ctr">
                    <a:solidFill>
                      <a:schemeClr val="accent3">
                        <a:tint val="20000"/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477581,64</a:t>
                      </a:r>
                      <a:endParaRPr lang="ru-RU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73" marR="8573" marT="7165" marB="0" anchor="ctr">
                    <a:solidFill>
                      <a:schemeClr val="accent3">
                        <a:tint val="20000"/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98,07%</a:t>
                      </a:r>
                      <a:endParaRPr lang="ru-RU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73" marR="8573" marT="7165" marB="0" anchor="ctr">
                    <a:solidFill>
                      <a:schemeClr val="accent3">
                        <a:tint val="20000"/>
                        <a:alpha val="2000"/>
                      </a:schemeClr>
                    </a:solidFill>
                  </a:tcPr>
                </a:tc>
              </a:tr>
              <a:tr h="15732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</a:t>
                      </a:r>
                      <a:endParaRPr lang="ru-RU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73" marR="8573" marT="7165" marB="0" anchor="ctr">
                    <a:solidFill>
                      <a:schemeClr val="accent3">
                        <a:tint val="20000"/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Приобретение работ, услуг:</a:t>
                      </a:r>
                    </a:p>
                    <a:p>
                      <a:pPr algn="l" fontAlgn="ctr">
                        <a:buFontTx/>
                        <a:buChar char="-"/>
                      </a:pPr>
                      <a:r>
                        <a:rPr lang="ru-RU" sz="14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Услуги связи;</a:t>
                      </a:r>
                    </a:p>
                    <a:p>
                      <a:pPr algn="l" fontAlgn="ctr">
                        <a:buFontTx/>
                        <a:buChar char="-"/>
                      </a:pPr>
                      <a:r>
                        <a:rPr lang="ru-RU" sz="14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Транспортные услуги</a:t>
                      </a:r>
                    </a:p>
                    <a:p>
                      <a:pPr algn="l" fontAlgn="ctr">
                        <a:buFontTx/>
                        <a:buChar char="-"/>
                      </a:pPr>
                      <a:r>
                        <a:rPr lang="ru-RU" sz="14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Коммунальные услуги;</a:t>
                      </a:r>
                    </a:p>
                    <a:p>
                      <a:pPr algn="l" fontAlgn="ctr">
                        <a:buFontTx/>
                        <a:buChar char="-"/>
                      </a:pPr>
                      <a:r>
                        <a:rPr lang="ru-RU" sz="14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Работы услуги по содержанию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имущества;</a:t>
                      </a:r>
                      <a:endParaRPr lang="ru-RU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73" marR="8573" marT="7165" marB="0" anchor="ctr">
                    <a:solidFill>
                      <a:schemeClr val="accent3">
                        <a:tint val="20000"/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19353,28</a:t>
                      </a:r>
                    </a:p>
                  </a:txBody>
                  <a:tcPr marL="8573" marR="8573" marT="7165" marB="0" anchor="ctr">
                    <a:solidFill>
                      <a:schemeClr val="accent3">
                        <a:tint val="20000"/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8573" marR="8573" marT="7165" marB="0" anchor="ctr">
                    <a:solidFill>
                      <a:schemeClr val="accent3">
                        <a:tint val="20000"/>
                        <a:alpha val="2000"/>
                      </a:schemeClr>
                    </a:solidFill>
                  </a:tcPr>
                </a:tc>
              </a:tr>
              <a:tr h="5993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290</a:t>
                      </a:r>
                      <a:endParaRPr lang="ru-RU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73" marR="8573" marT="7165" marB="0" anchor="ctr">
                    <a:solidFill>
                      <a:schemeClr val="accent3">
                        <a:tint val="20000"/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 (налоги, государственные пошлины)</a:t>
                      </a:r>
                      <a:endParaRPr lang="ru-RU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73" marR="8573" marT="7165" marB="0" anchor="ctr">
                    <a:solidFill>
                      <a:schemeClr val="accent3">
                        <a:tint val="20000"/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37,92</a:t>
                      </a:r>
                      <a:endParaRPr lang="ru-RU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73" marR="8573" marT="7165" marB="0" anchor="ctr">
                    <a:solidFill>
                      <a:schemeClr val="accent3">
                        <a:tint val="20000"/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73" marR="8573" marT="7165" marB="0" anchor="ctr">
                    <a:solidFill>
                      <a:schemeClr val="accent3">
                        <a:tint val="20000"/>
                        <a:alpha val="2000"/>
                      </a:schemeClr>
                    </a:solidFill>
                  </a:tcPr>
                </a:tc>
              </a:tr>
              <a:tr h="13393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73" marR="8573" marT="7165" marB="0" anchor="ctr">
                    <a:solidFill>
                      <a:schemeClr val="accent3">
                        <a:tint val="20000"/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по приобретению материальных запасов, из них:</a:t>
                      </a:r>
                    </a:p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производственный,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хозяйственный инвентарь;</a:t>
                      </a:r>
                    </a:p>
                    <a:p>
                      <a:pPr algn="l" fontAlgn="ctr"/>
                      <a:r>
                        <a:rPr lang="ru-RU" sz="1400" b="0" i="0" u="none" strike="noStrike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Спец.одежда;</a:t>
                      </a:r>
                    </a:p>
                    <a:p>
                      <a:pPr algn="l" fontAlgn="ctr"/>
                      <a:r>
                        <a:rPr lang="ru-RU" sz="1400" b="0" i="0" u="none" strike="noStrike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-ГСМ; и пр.</a:t>
                      </a:r>
                      <a:endParaRPr lang="ru-RU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73" marR="8573" marT="7165" marB="0" anchor="ctr">
                    <a:solidFill>
                      <a:schemeClr val="accent3">
                        <a:tint val="20000"/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3429,79</a:t>
                      </a:r>
                      <a:endParaRPr lang="ru-RU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73" marR="8573" marT="7165" marB="0" anchor="ctr">
                    <a:solidFill>
                      <a:schemeClr val="accent3">
                        <a:tint val="20000"/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73" marR="8573" marT="7165" marB="0" anchor="ctr">
                    <a:solidFill>
                      <a:schemeClr val="accent3">
                        <a:tint val="20000"/>
                        <a:alpha val="2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Диаграмма 4"/>
          <p:cNvGraphicFramePr>
            <a:graphicFrameLocks/>
          </p:cNvGraphicFramePr>
          <p:nvPr/>
        </p:nvGraphicFramePr>
        <p:xfrm>
          <a:off x="5572132" y="1357298"/>
          <a:ext cx="3571868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714356"/>
            <a:ext cx="9144000" cy="620688"/>
          </a:xfrm>
          <a:prstGeom prst="rect">
            <a:avLst/>
          </a:prstGeom>
          <a:solidFill>
            <a:srgbClr val="92D050">
              <a:alpha val="27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Экономия средств по статье расхода 210 «Оплата труда и начисления на выплаты по оплате труда» как положительный фактор образовалась в результате проведения конкурсных процедур</a:t>
            </a:r>
            <a:endParaRPr lang="ru-RU" sz="15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dmin\Desktop\ЮЛЯ\отчет 2015\zarabotat-na-prodazhe-kosmetiki-i-parfyuma-5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928934"/>
            <a:ext cx="2550036" cy="1307026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Внедрение Стандарта качества управления ресурсами в системе социальной защиты населения города Москвы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85720" y="785794"/>
            <a:ext cx="8643966" cy="792088"/>
          </a:xfrm>
          <a:prstGeom prst="rect">
            <a:avLst/>
          </a:prstGeom>
          <a:solidFill>
            <a:schemeClr val="tx2">
              <a:lumMod val="20000"/>
              <a:lumOff val="80000"/>
              <a:alpha val="73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завершению пилотного проекта ГБУ ТЦСО «Коломенское» удалось перевыполнить запланированный уровень качества управления ресурсами путем реализации мероприятий согласно утвержденным индивидуальным программам повышения качества управления ресурсами.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4480560"/>
          <a:ext cx="9073007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56"/>
                <a:gridCol w="1706532"/>
                <a:gridCol w="1224136"/>
                <a:gridCol w="2088232"/>
                <a:gridCol w="2196751"/>
              </a:tblGrid>
              <a:tr h="288031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Исходное значение 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квартал 2013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IV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квартал 2014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IV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квартал 2015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IV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квартал 2016 год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(участвуют 178 учреждений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социальной защиты)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102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Баллы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13,7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18,74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20,23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21,35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102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Динамика роста 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↑</a:t>
                      </a:r>
                      <a:r>
                        <a:rPr lang="ru-RU" sz="12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36,8%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↑</a:t>
                      </a:r>
                      <a:r>
                        <a:rPr lang="ru-RU" sz="12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47,7%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↑</a:t>
                      </a:r>
                      <a:r>
                        <a:rPr lang="ru-RU" sz="12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69,49%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102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Рейтинг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13,2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18,6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20,23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21,35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102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Занятое</a:t>
                      </a:r>
                      <a:r>
                        <a:rPr lang="ru-RU" sz="12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место по г. </a:t>
                      </a:r>
                    </a:p>
                    <a:p>
                      <a:r>
                        <a:rPr lang="ru-RU" sz="12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Москва (из 52)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102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Занятое место по ЮАО г.Москвы (из 4)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0" y="1500174"/>
          <a:ext cx="4248472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4214810" y="1643050"/>
          <a:ext cx="4747398" cy="2839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214290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32003"/>
                </a:solidFill>
                <a:latin typeface="Times New Roman" pitchFamily="18" charset="0"/>
                <a:cs typeface="Times New Roman" pitchFamily="18" charset="0"/>
              </a:rPr>
              <a:t>Имущество полученное от Департамента труда и </a:t>
            </a:r>
          </a:p>
          <a:p>
            <a:pPr algn="ctr"/>
            <a:r>
              <a:rPr lang="ru-RU" sz="2400" b="1" dirty="0" smtClean="0">
                <a:solidFill>
                  <a:srgbClr val="432003"/>
                </a:solidFill>
                <a:latin typeface="Times New Roman" pitchFamily="18" charset="0"/>
                <a:cs typeface="Times New Roman" pitchFamily="18" charset="0"/>
              </a:rPr>
              <a:t>социальной защиты населения г. Москвы </a:t>
            </a: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0" y="1214422"/>
            <a:ext cx="4860032" cy="5072098"/>
          </a:xfrm>
          <a:prstGeom prst="flowChartProcess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432003"/>
                </a:solidFill>
                <a:latin typeface="Times New Roman" pitchFamily="18" charset="0"/>
                <a:cs typeface="Times New Roman" pitchFamily="18" charset="0"/>
              </a:rPr>
              <a:t>В 2016 году от ДТСЗН г. Москвы было </a:t>
            </a:r>
          </a:p>
          <a:p>
            <a:pPr algn="ctr"/>
            <a:r>
              <a:rPr lang="ru-RU" b="1" dirty="0" smtClean="0">
                <a:solidFill>
                  <a:srgbClr val="432003"/>
                </a:solidFill>
                <a:latin typeface="Times New Roman" pitchFamily="18" charset="0"/>
                <a:cs typeface="Times New Roman" pitchFamily="18" charset="0"/>
              </a:rPr>
              <a:t>получено имущество:</a:t>
            </a:r>
          </a:p>
          <a:p>
            <a:r>
              <a:rPr lang="ru-RU" b="1" dirty="0" smtClean="0">
                <a:solidFill>
                  <a:srgbClr val="432003"/>
                </a:solidFill>
                <a:latin typeface="Times New Roman" pitchFamily="18" charset="0"/>
                <a:cs typeface="Times New Roman" pitchFamily="18" charset="0"/>
              </a:rPr>
              <a:t>-Бытовая техника -464,43 тыс. руб., </a:t>
            </a:r>
          </a:p>
          <a:p>
            <a:r>
              <a:rPr lang="ru-RU" b="1" dirty="0" smtClean="0">
                <a:solidFill>
                  <a:srgbClr val="432003"/>
                </a:solidFill>
                <a:latin typeface="Times New Roman" pitchFamily="18" charset="0"/>
                <a:cs typeface="Times New Roman" pitchFamily="18" charset="0"/>
              </a:rPr>
              <a:t>спортивный инвентарь -61,64 тыс.руб. , </a:t>
            </a:r>
          </a:p>
          <a:p>
            <a:r>
              <a:rPr lang="ru-RU" b="1" dirty="0" smtClean="0">
                <a:solidFill>
                  <a:srgbClr val="432003"/>
                </a:solidFill>
                <a:latin typeface="Times New Roman" pitchFamily="18" charset="0"/>
                <a:cs typeface="Times New Roman" pitchFamily="18" charset="0"/>
              </a:rPr>
              <a:t>мебель хозяйственная – 49,11 тыс.руб.;</a:t>
            </a:r>
          </a:p>
          <a:p>
            <a:endParaRPr lang="ru-RU" b="1" dirty="0" smtClean="0">
              <a:solidFill>
                <a:srgbClr val="43200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432003"/>
                </a:solidFill>
                <a:latin typeface="Times New Roman" pitchFamily="18" charset="0"/>
                <a:cs typeface="Times New Roman" pitchFamily="18" charset="0"/>
              </a:rPr>
              <a:t>Общая сумма имущества переданного Центру составила 575,18 тыс.руб.</a:t>
            </a:r>
          </a:p>
          <a:p>
            <a:endParaRPr lang="ru-RU" b="1" dirty="0" smtClean="0">
              <a:solidFill>
                <a:srgbClr val="43200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432003"/>
                </a:solidFill>
                <a:latin typeface="Times New Roman" pitchFamily="18" charset="0"/>
                <a:cs typeface="Times New Roman" pitchFamily="18" charset="0"/>
              </a:rPr>
              <a:t>Распределение по филиалам производилось  в соответствии с потребностью, на </a:t>
            </a:r>
          </a:p>
          <a:p>
            <a:pPr algn="ctr"/>
            <a:r>
              <a:rPr lang="ru-RU" b="1" dirty="0" smtClean="0">
                <a:solidFill>
                  <a:srgbClr val="432003"/>
                </a:solidFill>
                <a:latin typeface="Times New Roman" pitchFamily="18" charset="0"/>
                <a:cs typeface="Times New Roman" pitchFamily="18" charset="0"/>
              </a:rPr>
              <a:t>основании предварительно </a:t>
            </a:r>
          </a:p>
          <a:p>
            <a:pPr algn="ctr"/>
            <a:r>
              <a:rPr lang="ru-RU" b="1" dirty="0" smtClean="0">
                <a:solidFill>
                  <a:srgbClr val="432003"/>
                </a:solidFill>
                <a:latin typeface="Times New Roman" pitchFamily="18" charset="0"/>
                <a:cs typeface="Times New Roman" pitchFamily="18" charset="0"/>
              </a:rPr>
              <a:t>согласованных заявок.</a:t>
            </a:r>
          </a:p>
          <a:p>
            <a:r>
              <a:rPr lang="ru-RU" b="1" dirty="0" smtClean="0">
                <a:solidFill>
                  <a:srgbClr val="432003"/>
                </a:solidFill>
                <a:latin typeface="Times New Roman" pitchFamily="18" charset="0"/>
                <a:cs typeface="Times New Roman" pitchFamily="18" charset="0"/>
              </a:rPr>
              <a:t>Филиал «Даниловский»  - 123,7 тыс.руб.;</a:t>
            </a:r>
          </a:p>
          <a:p>
            <a:r>
              <a:rPr lang="ru-RU" b="1" dirty="0" smtClean="0">
                <a:solidFill>
                  <a:srgbClr val="432003"/>
                </a:solidFill>
                <a:latin typeface="Times New Roman" pitchFamily="18" charset="0"/>
                <a:cs typeface="Times New Roman" pitchFamily="18" charset="0"/>
              </a:rPr>
              <a:t>Филиал « Донской» – 259,75 тыс.руб.;</a:t>
            </a:r>
          </a:p>
          <a:p>
            <a:r>
              <a:rPr lang="ru-RU" b="1" dirty="0" smtClean="0">
                <a:solidFill>
                  <a:srgbClr val="432003"/>
                </a:solidFill>
                <a:latin typeface="Times New Roman" pitchFamily="18" charset="0"/>
                <a:cs typeface="Times New Roman" pitchFamily="18" charset="0"/>
              </a:rPr>
              <a:t>Филиал «Нагатино- садовники» – 191,73 тыс.руб.;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4932040" y="1142984"/>
          <a:ext cx="4211960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0" y="1357298"/>
          <a:ext cx="9144000" cy="501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8596" y="1785926"/>
            <a:ext cx="1500198" cy="2373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Увеличение заработной платы основного персонала в соответствии с выполнением Указа Президента РФ № 597 от 07.05.2012г.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7772400" cy="857256"/>
          </a:xfrm>
          <a:solidFill>
            <a:srgbClr val="F79646">
              <a:lumMod val="60000"/>
              <a:lumOff val="40000"/>
              <a:alpha val="51000"/>
            </a:srgb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</a:t>
            </a:r>
            <a:b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заработной платы отдельных категорий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\Desktop\ЮЛЯ\отчет 2015\imgpreview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72" y="4786322"/>
            <a:ext cx="1214446" cy="1453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1372229831"/>
              </p:ext>
            </p:extLst>
          </p:nvPr>
        </p:nvGraphicFramePr>
        <p:xfrm>
          <a:off x="3910818" y="3571876"/>
          <a:ext cx="5233182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1142976" y="0"/>
            <a:ext cx="7215238" cy="4286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Платные  социальные услуги: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00034" y="428604"/>
          <a:ext cx="8143932" cy="29667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053995"/>
                <a:gridCol w="1375161"/>
                <a:gridCol w="1357322"/>
                <a:gridCol w="235745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чел.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</a:t>
                      </a:r>
                      <a:r>
                        <a:rPr lang="ru-RU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усл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  (руб.)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1" i="0" u="none" strike="noStrike" kern="1200" cap="none" spc="0" normalizeH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Нагатинский</a:t>
                      </a:r>
                      <a:r>
                        <a:rPr kumimoji="0" lang="ru-RU" sz="1800" b="1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затон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621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21366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4 882 819, 66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Нагатино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– Садовники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242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15367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3 009 667,51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Даниловский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213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6355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1 360 878,75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Донской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118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3988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580 584,44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ЧП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162 840, 44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Возврат налогов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230 085,20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1120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33573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10 226 876,00 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14282" y="3571876"/>
            <a:ext cx="3571900" cy="4286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Доход ПСУ превышает 1,5 ПМ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4071942"/>
            <a:ext cx="3571900" cy="714380"/>
          </a:xfrm>
          <a:prstGeom prst="rect">
            <a:avLst/>
          </a:prstGeom>
          <a:solidFill>
            <a:schemeClr val="accent2">
              <a:lumMod val="60000"/>
              <a:lumOff val="40000"/>
              <a:alpha val="3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ПСУ отказался проходить про-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цедуру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признания нуждаемости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4857760"/>
            <a:ext cx="3571900" cy="714380"/>
          </a:xfrm>
          <a:prstGeom prst="rect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Услуги свыше норм по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стандартам (кроме 827-ПП)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5715016"/>
            <a:ext cx="3571900" cy="714380"/>
          </a:xfrm>
          <a:prstGeom prst="rect">
            <a:avLst/>
          </a:prstGeom>
          <a:solidFill>
            <a:schemeClr val="accent2">
              <a:lumMod val="60000"/>
              <a:lumOff val="40000"/>
              <a:alpha val="31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Дополнительные платные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услуги из приложения 4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5000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Оказание платных социальных услуг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85688" y="428604"/>
          <a:ext cx="8858312" cy="3600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18823716"/>
              </p:ext>
            </p:extLst>
          </p:nvPr>
        </p:nvGraphicFramePr>
        <p:xfrm>
          <a:off x="214282" y="3643314"/>
          <a:ext cx="8715404" cy="2643206"/>
        </p:xfrm>
        <a:graphic>
          <a:graphicData uri="http://schemas.openxmlformats.org/drawingml/2006/table">
            <a:tbl>
              <a:tblPr>
                <a:effectLst>
                  <a:innerShdw blurRad="114300">
                    <a:schemeClr val="bg1">
                      <a:lumMod val="85000"/>
                    </a:schemeClr>
                  </a:innerShdw>
                </a:effectLst>
                <a:tableStyleId>{8A107856-5554-42FB-B03E-39F5DBC370BA}</a:tableStyleId>
              </a:tblPr>
              <a:tblGrid>
                <a:gridCol w="6294103"/>
                <a:gridCol w="2421301"/>
              </a:tblGrid>
              <a:tr h="3342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baseline="0" dirty="0" smtClean="0">
                          <a:ln w="3175">
                            <a:solidFill>
                              <a:sysClr val="windowText" lastClr="000000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Оргтехника (МФУ, принтеры, сканеры и комплектующие)</a:t>
                      </a:r>
                      <a:endParaRPr lang="ru-RU" sz="1600" b="0" dirty="0">
                        <a:ln w="3175">
                          <a:solidFill>
                            <a:sysClr val="windowText" lastClr="000000"/>
                          </a:solidFill>
                        </a:ln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13" marR="506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n w="3175">
                            <a:solidFill>
                              <a:sysClr val="windowText" lastClr="000000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1 872 843,62</a:t>
                      </a:r>
                      <a:endParaRPr lang="ru-RU" sz="1600" b="0" dirty="0">
                        <a:ln w="3175">
                          <a:solidFill>
                            <a:sysClr val="windowText" lastClr="000000"/>
                          </a:solidFill>
                        </a:ln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13" marR="506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22000"/>
                      </a:schemeClr>
                    </a:solidFill>
                  </a:tcPr>
                </a:tc>
              </a:tr>
              <a:tr h="3569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n w="3175">
                            <a:solidFill>
                              <a:sysClr val="windowText" lastClr="000000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Поставка и установка комплекса «Соляная пещера»</a:t>
                      </a:r>
                      <a:endParaRPr lang="ru-RU" sz="1600" b="0" dirty="0">
                        <a:ln w="3175">
                          <a:solidFill>
                            <a:sysClr val="windowText" lastClr="000000"/>
                          </a:solidFill>
                        </a:ln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13" marR="506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n w="3175">
                            <a:solidFill>
                              <a:sysClr val="windowText" lastClr="000000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1 433 416,00</a:t>
                      </a:r>
                      <a:endParaRPr lang="ru-RU" sz="1600" b="0" dirty="0">
                        <a:ln w="3175">
                          <a:solidFill>
                            <a:sysClr val="windowText" lastClr="000000"/>
                          </a:solidFill>
                        </a:ln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13" marR="506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22000"/>
                      </a:schemeClr>
                    </a:solidFill>
                  </a:tcPr>
                </a:tc>
              </a:tr>
              <a:tr h="3310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n w="3175">
                            <a:solidFill>
                              <a:sysClr val="windowText" lastClr="000000"/>
                            </a:solidFill>
                          </a:ln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Мебель</a:t>
                      </a:r>
                      <a:r>
                        <a:rPr lang="ru-RU" sz="1600" b="0" baseline="0" dirty="0" smtClean="0">
                          <a:ln w="3175">
                            <a:solidFill>
                              <a:sysClr val="windowText" lastClr="000000"/>
                            </a:solidFill>
                          </a:ln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(шезлонг для соляной пещеры, кресло, кронштейн)</a:t>
                      </a:r>
                      <a:endParaRPr lang="ru-RU" sz="1600" b="0" dirty="0">
                        <a:ln w="3175">
                          <a:solidFill>
                            <a:sysClr val="windowText" lastClr="000000"/>
                          </a:solidFill>
                        </a:ln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13" marR="506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n w="3175">
                            <a:solidFill>
                              <a:sysClr val="windowText" lastClr="000000"/>
                            </a:solidFill>
                          </a:ln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92 445,05</a:t>
                      </a:r>
                      <a:endParaRPr lang="ru-RU" sz="1600" b="0" dirty="0">
                        <a:ln w="3175">
                          <a:solidFill>
                            <a:sysClr val="windowText" lastClr="000000"/>
                          </a:solidFill>
                        </a:ln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13" marR="506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22000"/>
                      </a:schemeClr>
                    </a:solidFill>
                  </a:tcPr>
                </a:tc>
              </a:tr>
              <a:tr h="3145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 smtClean="0">
                          <a:ln w="3175">
                            <a:solidFill>
                              <a:sysClr val="windowText" lastClr="000000"/>
                            </a:solidFill>
                          </a:ln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Деспенсеры</a:t>
                      </a:r>
                      <a:r>
                        <a:rPr lang="ru-RU" sz="1600" b="0" dirty="0" smtClean="0">
                          <a:ln w="3175">
                            <a:solidFill>
                              <a:sysClr val="windowText" lastClr="000000"/>
                            </a:solidFill>
                          </a:ln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для полотенец и туалетной бумаги</a:t>
                      </a:r>
                      <a:endParaRPr lang="ru-RU" sz="1600" b="0" dirty="0">
                        <a:ln w="3175">
                          <a:solidFill>
                            <a:sysClr val="windowText" lastClr="000000"/>
                          </a:solidFill>
                        </a:ln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13" marR="506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n w="3175">
                            <a:solidFill>
                              <a:sysClr val="windowText" lastClr="000000"/>
                            </a:solidFill>
                          </a:ln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22 683,60</a:t>
                      </a:r>
                      <a:endParaRPr lang="ru-RU" sz="1600" b="0" dirty="0">
                        <a:ln w="3175">
                          <a:solidFill>
                            <a:sysClr val="windowText" lastClr="000000"/>
                          </a:solidFill>
                        </a:ln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13" marR="506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22000"/>
                      </a:schemeClr>
                    </a:solidFill>
                  </a:tcPr>
                </a:tc>
              </a:tr>
              <a:tr h="2673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n w="3175">
                            <a:solidFill>
                              <a:sysClr val="windowText" lastClr="000000"/>
                            </a:solidFill>
                          </a:ln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Вазон </a:t>
                      </a:r>
                      <a:endParaRPr lang="ru-RU" sz="1600" b="0" dirty="0">
                        <a:ln w="3175">
                          <a:solidFill>
                            <a:sysClr val="windowText" lastClr="000000"/>
                          </a:solidFill>
                        </a:ln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13" marR="506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n w="3175">
                            <a:solidFill>
                              <a:sysClr val="windowText" lastClr="000000"/>
                            </a:solidFill>
                          </a:ln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9 991,7</a:t>
                      </a:r>
                      <a:endParaRPr lang="ru-RU" sz="1600" b="0" dirty="0">
                        <a:ln w="3175">
                          <a:solidFill>
                            <a:sysClr val="windowText" lastClr="000000"/>
                          </a:solidFill>
                        </a:ln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13" marR="506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22000"/>
                      </a:schemeClr>
                    </a:solidFill>
                  </a:tcPr>
                </a:tc>
              </a:tr>
              <a:tr h="3342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n w="3175">
                            <a:solidFill>
                              <a:sysClr val="windowText" lastClr="000000"/>
                            </a:solidFill>
                          </a:ln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Автомобильный инструмент</a:t>
                      </a:r>
                      <a:endParaRPr lang="ru-RU" sz="1600" b="0" dirty="0">
                        <a:ln w="3175">
                          <a:solidFill>
                            <a:sysClr val="windowText" lastClr="000000"/>
                          </a:solidFill>
                        </a:ln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13" marR="506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n w="3175">
                            <a:solidFill>
                              <a:sysClr val="windowText" lastClr="000000"/>
                            </a:solidFill>
                          </a:ln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38 270,52</a:t>
                      </a:r>
                      <a:endParaRPr lang="ru-RU" sz="1600" b="0" dirty="0">
                        <a:ln w="3175">
                          <a:solidFill>
                            <a:sysClr val="windowText" lastClr="000000"/>
                          </a:solidFill>
                        </a:ln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13" marR="506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22000"/>
                      </a:schemeClr>
                    </a:solidFill>
                  </a:tcPr>
                </a:tc>
              </a:tr>
              <a:tr h="2673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n w="3175">
                            <a:solidFill>
                              <a:sysClr val="windowText" lastClr="000000"/>
                            </a:solidFill>
                          </a:ln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Световые новогодние  украшения для фасадов</a:t>
                      </a:r>
                      <a:endParaRPr lang="ru-RU" sz="1600" b="0" dirty="0">
                        <a:ln w="3175">
                          <a:solidFill>
                            <a:sysClr val="windowText" lastClr="000000"/>
                          </a:solidFill>
                        </a:ln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13" marR="506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n w="3175">
                            <a:solidFill>
                              <a:sysClr val="windowText" lastClr="000000"/>
                            </a:solidFill>
                          </a:ln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157 480,16</a:t>
                      </a:r>
                      <a:endParaRPr lang="ru-RU" sz="1600" b="0" dirty="0">
                        <a:ln w="3175">
                          <a:solidFill>
                            <a:sysClr val="windowText" lastClr="000000"/>
                          </a:solidFill>
                        </a:ln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13" marR="506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22000"/>
                      </a:schemeClr>
                    </a:solidFill>
                  </a:tcPr>
                </a:tc>
              </a:tr>
              <a:tr h="4374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n w="3175">
                            <a:solidFill>
                              <a:sysClr val="windowText" lastClr="000000"/>
                            </a:solidFill>
                          </a:ln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</a:t>
                      </a:r>
                      <a:endParaRPr lang="ru-RU" sz="1600" b="0" dirty="0">
                        <a:ln w="3175">
                          <a:solidFill>
                            <a:sysClr val="windowText" lastClr="000000"/>
                          </a:solidFill>
                        </a:ln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13" marR="506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n w="3175">
                            <a:solidFill>
                              <a:sysClr val="windowText" lastClr="000000"/>
                            </a:solidFill>
                          </a:ln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3 627 094,65</a:t>
                      </a:r>
                      <a:endParaRPr lang="ru-RU" sz="1600" b="0" dirty="0">
                        <a:ln w="3175">
                          <a:solidFill>
                            <a:sysClr val="windowText" lastClr="000000"/>
                          </a:solidFill>
                        </a:ln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13" marR="506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22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блако 23"/>
          <p:cNvSpPr/>
          <p:nvPr/>
        </p:nvSpPr>
        <p:spPr>
          <a:xfrm>
            <a:off x="142844" y="4429132"/>
            <a:ext cx="1857388" cy="1428760"/>
          </a:xfrm>
          <a:prstGeom prst="cloud">
            <a:avLst/>
          </a:prstGeom>
          <a:solidFill>
            <a:srgbClr val="92D050">
              <a:alpha val="28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октября 2016 г.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214290"/>
            <a:ext cx="7776864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Опытно-экспериментальная работа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1000108"/>
            <a:ext cx="2071702" cy="71438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ОБЪЕКТ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00364" y="1000108"/>
            <a:ext cx="6000792" cy="78581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 ГБУ ТЦСО «Коломенское» по совершенствованию модели качества управления ресурсами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1928802"/>
            <a:ext cx="2071702" cy="57150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ПРЕДМЕТ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00364" y="1928802"/>
            <a:ext cx="6000792" cy="57150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модель качества управления ресурсами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2428860" y="1142984"/>
            <a:ext cx="504056" cy="432048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2428860" y="2071678"/>
            <a:ext cx="504056" cy="432048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5720" y="2643182"/>
            <a:ext cx="2000264" cy="58917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71802" y="2571744"/>
            <a:ext cx="5929354" cy="100013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качества управления ресурсами, распространение данного опыта в учреждениях труда и социальной защиты населения города Москвы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2428860" y="2786058"/>
            <a:ext cx="504056" cy="432048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4282" y="3571876"/>
            <a:ext cx="2071702" cy="71438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14480" y="5643578"/>
            <a:ext cx="7286676" cy="1008682"/>
          </a:xfrm>
          <a:prstGeom prst="roundRect">
            <a:avLst/>
          </a:prstGeom>
          <a:solidFill>
            <a:schemeClr val="lt1">
              <a:alpha val="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Апробировать технологии и учебно-методические, диагностические материалы по результатам опытно-экспериментальной работы и транслировать их в организации социального обслуживания города Москвы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2357422" y="3714752"/>
            <a:ext cx="504056" cy="432048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000364" y="3643314"/>
            <a:ext cx="6000792" cy="122413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Уточнить теоретические представления и обобщить практический опыт работы по совершенствованию модели качества управления ресурсами в организации социального обслуживания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214546" y="4929198"/>
            <a:ext cx="6786610" cy="64978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Разработать инструменты по совершенствованию модели качества управления ресурсами в организации социального обслуживания</a:t>
            </a:r>
          </a:p>
        </p:txBody>
      </p:sp>
      <p:sp>
        <p:nvSpPr>
          <p:cNvPr id="22" name="Стрелка вправо 21"/>
          <p:cNvSpPr/>
          <p:nvPr/>
        </p:nvSpPr>
        <p:spPr>
          <a:xfrm rot="5400000">
            <a:off x="2323413" y="4320265"/>
            <a:ext cx="642942" cy="432048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1392724" y="4750888"/>
            <a:ext cx="1075560" cy="432048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42976" y="214290"/>
            <a:ext cx="7786742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 контроля  качества оказания социальных услуг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7224" y="1214422"/>
            <a:ext cx="2571768" cy="8572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Плановые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проверки 25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00760" y="2428868"/>
            <a:ext cx="2428892" cy="8572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Составлено 32 акта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57224" y="2500306"/>
            <a:ext cx="2571768" cy="8572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Внеплановые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проверки 16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57884" y="1214422"/>
            <a:ext cx="2571768" cy="8572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Составлено 155 актов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57224" y="4929198"/>
            <a:ext cx="2786082" cy="16430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Телефонное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собеседование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9030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00760" y="4857760"/>
            <a:ext cx="2571768" cy="8572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ПСУ 1321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00760" y="5786454"/>
            <a:ext cx="2571768" cy="8572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Ассоциация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7709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Штриховая стрелка вправо 14"/>
          <p:cNvSpPr/>
          <p:nvPr/>
        </p:nvSpPr>
        <p:spPr>
          <a:xfrm>
            <a:off x="4071934" y="2357430"/>
            <a:ext cx="1643074" cy="1000132"/>
          </a:xfrm>
          <a:prstGeom prst="stripedRightArrow">
            <a:avLst>
              <a:gd name="adj1" fmla="val 46847"/>
              <a:gd name="adj2" fmla="val 50000"/>
            </a:avLst>
          </a:prstGeom>
          <a:solidFill>
            <a:srgbClr val="92D050">
              <a:alpha val="48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триховая стрелка вправо 15"/>
          <p:cNvSpPr/>
          <p:nvPr/>
        </p:nvSpPr>
        <p:spPr>
          <a:xfrm>
            <a:off x="4071934" y="5286388"/>
            <a:ext cx="1643074" cy="1000132"/>
          </a:xfrm>
          <a:prstGeom prst="stripedRightArrow">
            <a:avLst>
              <a:gd name="adj1" fmla="val 46847"/>
              <a:gd name="adj2" fmla="val 50000"/>
            </a:avLst>
          </a:prstGeom>
          <a:solidFill>
            <a:srgbClr val="92D050">
              <a:alpha val="48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Штриховая стрелка вправо 16"/>
          <p:cNvSpPr/>
          <p:nvPr/>
        </p:nvSpPr>
        <p:spPr>
          <a:xfrm>
            <a:off x="4000496" y="1214422"/>
            <a:ext cx="1643074" cy="1000132"/>
          </a:xfrm>
          <a:prstGeom prst="stripedRightArrow">
            <a:avLst>
              <a:gd name="adj1" fmla="val 46847"/>
              <a:gd name="adj2" fmla="val 50000"/>
            </a:avLst>
          </a:prstGeom>
          <a:solidFill>
            <a:srgbClr val="92D050">
              <a:alpha val="48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7224" y="3643314"/>
            <a:ext cx="2571768" cy="8572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Выход на дом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00760" y="3714752"/>
            <a:ext cx="2571768" cy="8572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149 выходов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Штриховая стрелка вправо 17"/>
          <p:cNvSpPr/>
          <p:nvPr/>
        </p:nvSpPr>
        <p:spPr>
          <a:xfrm>
            <a:off x="4071934" y="3643314"/>
            <a:ext cx="1643074" cy="1000132"/>
          </a:xfrm>
          <a:prstGeom prst="stripedRightArrow">
            <a:avLst>
              <a:gd name="adj1" fmla="val 46847"/>
              <a:gd name="adj2" fmla="val 50000"/>
            </a:avLst>
          </a:prstGeom>
          <a:solidFill>
            <a:srgbClr val="92D050">
              <a:alpha val="48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kartinki-belyie-ycheloveychki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60409" y="5214949"/>
            <a:ext cx="2183591" cy="1643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116632"/>
            <a:ext cx="9144000" cy="72008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15000">
                <a:schemeClr val="accent6">
                  <a:lumMod val="20000"/>
                  <a:lumOff val="80000"/>
                </a:schemeClr>
              </a:gs>
              <a:gs pos="62000">
                <a:schemeClr val="accent2">
                  <a:lumMod val="20000"/>
                  <a:lumOff val="80000"/>
                </a:schemeClr>
              </a:gs>
              <a:gs pos="97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spc="0" normalizeH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Анализ обращений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cap="all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Поступило 208 шт.</a:t>
            </a:r>
            <a:endParaRPr kumimoji="0" lang="ru-RU" sz="2000" b="1" i="0" u="none" strike="noStrike" kern="1200" cap="all" spc="0" normalizeH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571480"/>
          <a:ext cx="9144000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858280" cy="857256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25 лет добра: храним традиции </a:t>
            </a:r>
            <a:br>
              <a:rPr lang="ru-RU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движемся вперед</a:t>
            </a:r>
            <a:endParaRPr lang="ru-RU" sz="36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1071546"/>
            <a:ext cx="68056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8 июня 1701 года в Российской Империи Петр Первый </a:t>
            </a:r>
          </a:p>
          <a:p>
            <a:pPr algn="ctr"/>
            <a:r>
              <a:rPr lang="ru-RU" sz="2000" b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Великий издал царский Указ № 1856 «Об определении в домовых Святейшего  Патриархата богадельни нищих </a:t>
            </a:r>
          </a:p>
          <a:p>
            <a:pPr algn="ctr"/>
            <a:r>
              <a:rPr lang="ru-RU" sz="2000" b="1" dirty="0" smtClean="0">
                <a:solidFill>
                  <a:srgbClr val="080400"/>
                </a:solidFill>
                <a:latin typeface="Times New Roman" pitchFamily="18" charset="0"/>
                <a:cs typeface="Times New Roman" pitchFamily="18" charset="0"/>
              </a:rPr>
              <a:t>больных и престарелых».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его инициативе были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открыты госпитали, смирительные дома, содержание и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обучение сирот и солдат в монастырях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Началом формирования новой профессиональной российской модели социальной работы, в соответствии с Указом Президента Российской Федерации, стал 1991 год-год перехода от системы социального обеспечения к более широкому понятию — социальная защита. </a:t>
            </a:r>
          </a:p>
          <a:p>
            <a:pPr algn="ctr"/>
            <a:endParaRPr lang="ru-RU" sz="2000" b="1" dirty="0">
              <a:solidFill>
                <a:srgbClr val="0804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nicsky.ru/assets/images/post/ima35ge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1785950" cy="2484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Прямоугольник 7"/>
          <p:cNvSpPr/>
          <p:nvPr/>
        </p:nvSpPr>
        <p:spPr>
          <a:xfrm>
            <a:off x="0" y="4500570"/>
            <a:ext cx="60007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27 октября 2000 Президент РФ В.В. Путин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подписал Указ № 1796 «О дне социального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работника», который лаконично предписывал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«Установить День социального работника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отмечать его 8 июня».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img.gazeta.ru/files3/283/7885283/RIAN_02537847.HR.ru-pic905-895x505-27734.jpg"/>
          <p:cNvPicPr>
            <a:picLocks noChangeAspect="1" noChangeArrowheads="1"/>
          </p:cNvPicPr>
          <p:nvPr/>
        </p:nvPicPr>
        <p:blipFill>
          <a:blip r:embed="rId3" cstate="print"/>
          <a:srcRect r="17766"/>
          <a:stretch>
            <a:fillRect/>
          </a:stretch>
        </p:blipFill>
        <p:spPr bwMode="auto">
          <a:xfrm>
            <a:off x="6000760" y="4643446"/>
            <a:ext cx="2823130" cy="19332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2700000">
              <a:rot lat="314317" lon="2415092" rev="70441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7929586" cy="71435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800" cap="none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Отделения социального обслуживания на дому</a:t>
            </a:r>
            <a:endParaRPr lang="ru-RU" sz="2800" cap="none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571480"/>
            <a:ext cx="7715304" cy="857256"/>
          </a:xfrm>
          <a:prstGeom prst="rect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44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28 отделениях социального обслуживания на дому на обслуживании состоит - 5426  ПСУ. Их обслуживают 306 социальных работников.</a:t>
            </a:r>
            <a:endParaRPr lang="ru-RU" sz="19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4612" y="1571612"/>
            <a:ext cx="3214710" cy="642942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районе </a:t>
            </a:r>
            <a:r>
              <a:rPr lang="ru-RU" sz="19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Нагатинский</a:t>
            </a:r>
            <a:r>
              <a:rPr lang="ru-RU" sz="19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затон – 8 ОСО - 1552  ПСУ </a:t>
            </a:r>
            <a:endParaRPr lang="ru-RU" sz="19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14612" y="2285992"/>
            <a:ext cx="3643338" cy="714380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районе </a:t>
            </a:r>
            <a:r>
              <a:rPr lang="ru-RU" sz="19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Нагатино</a:t>
            </a:r>
            <a:r>
              <a:rPr lang="ru-RU" sz="19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 Садовники - 8 ОСО - 1552  ПСУ</a:t>
            </a:r>
            <a:endParaRPr lang="ru-RU" sz="19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72198" y="1571612"/>
            <a:ext cx="2714644" cy="642942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районе </a:t>
            </a:r>
            <a:r>
              <a:rPr lang="ru-RU" sz="19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Даниловский</a:t>
            </a:r>
            <a:r>
              <a:rPr lang="ru-RU" sz="19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9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- 8 ОСО - 1552  ПСУ</a:t>
            </a:r>
            <a:endParaRPr lang="ru-RU" sz="19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00826" y="2285992"/>
            <a:ext cx="2286016" cy="714380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районе Донской - 4 ОСО - 776  ПСУ</a:t>
            </a:r>
            <a:endParaRPr lang="ru-RU" sz="19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1597421"/>
            <a:ext cx="2000264" cy="1431713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28662" y="3143248"/>
            <a:ext cx="7715304" cy="792088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Новая система нормирования труда социальных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работников</a:t>
            </a:r>
            <a:endParaRPr kumimoji="0" lang="ru-RU" sz="3600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4" name="Объект 2"/>
          <p:cNvSpPr>
            <a:spLocks noGrp="1"/>
          </p:cNvSpPr>
          <p:nvPr>
            <p:ph sz="quarter" idx="4294967295"/>
          </p:nvPr>
        </p:nvSpPr>
        <p:spPr>
          <a:xfrm>
            <a:off x="1357290" y="4143380"/>
            <a:ext cx="7429552" cy="20717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marL="0" indent="441325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Норму труда составляет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оказанный объем </a:t>
            </a:r>
          </a:p>
          <a:p>
            <a:pPr marL="0" indent="441325"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услуг. В каждом отделении на </a:t>
            </a:r>
          </a:p>
          <a:p>
            <a:pPr marL="0" indent="441325"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обслуживании состоит 194 ПСУ. Норма выработки социального работника на 1 полную ставку составляет 300 единиц трудоемкости.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611560" y="0"/>
            <a:ext cx="80604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200" cap="none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ОТДЕЛЕНИЕ  ДНЕВНОГО  ПРЕБЫВАНИЯ </a:t>
            </a:r>
            <a:br>
              <a:rPr lang="ru-RU" sz="2200" cap="none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ГРАЖДАН ПОЖИЛОГО ВОЗРАСТА </a:t>
            </a:r>
            <a:br>
              <a:rPr lang="ru-RU" sz="2200" cap="none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ИНВАЛИДОВ </a:t>
            </a:r>
            <a:endParaRPr lang="ru-RU" sz="2200" cap="none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9"/>
          <p:cNvSpPr>
            <a:spLocks noChangeArrowheads="1"/>
          </p:cNvSpPr>
          <p:nvPr/>
        </p:nvSpPr>
        <p:spPr bwMode="auto">
          <a:xfrm>
            <a:off x="785786" y="1071547"/>
            <a:ext cx="8358214" cy="2407801"/>
          </a:xfrm>
          <a:prstGeom prst="flowChartDocument">
            <a:avLst/>
          </a:prstGeom>
          <a:solidFill>
            <a:srgbClr val="E3B269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54013"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Полустационарное структурное подразделение, где граждане, </a:t>
            </a:r>
          </a:p>
          <a:p>
            <a:pPr indent="354013"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признанные нуждающимися обеспечиваются горячим питанием,</a:t>
            </a:r>
          </a:p>
          <a:p>
            <a:pPr indent="354013"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доврачебной медицинской помощью и организацией культурного</a:t>
            </a:r>
          </a:p>
          <a:p>
            <a:pPr indent="354013"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досуга. Смена для посещения составляет 22 рабочих дня. В смену </a:t>
            </a:r>
          </a:p>
          <a:p>
            <a:pPr indent="354013"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ОДП в 4 районах посещают 150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чел.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2016 год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горячее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питание </a:t>
            </a:r>
          </a:p>
          <a:p>
            <a:pPr indent="354013"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получили  1650 чел.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3429000"/>
            <a:ext cx="7858180" cy="923330"/>
          </a:xfrm>
          <a:prstGeom prst="rect">
            <a:avLst/>
          </a:prstGeom>
          <a:solidFill>
            <a:srgbClr val="E6CEB4"/>
          </a:solidFill>
          <a:ln w="28575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2015 г. сотрудниками отделения было организовано и проведено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741 культурно -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досуговое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мероприятие, в которых приняли участие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25452 жителя, из них: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1934" y="4572008"/>
            <a:ext cx="4846766" cy="369332"/>
          </a:xfrm>
          <a:prstGeom prst="rect">
            <a:avLst/>
          </a:prstGeom>
          <a:solidFill>
            <a:srgbClr val="E6CEB4"/>
          </a:solidFill>
          <a:ln w="1270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190 экскурсий, которые посетили 4573 чел.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14810" y="5286388"/>
            <a:ext cx="4572032" cy="646331"/>
          </a:xfrm>
          <a:prstGeom prst="rect">
            <a:avLst/>
          </a:prstGeom>
          <a:solidFill>
            <a:srgbClr val="E6CEB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515 концертов, которые посетили 17693 </a:t>
            </a:r>
          </a:p>
          <a:p>
            <a:pPr algn="ctr"/>
            <a:r>
              <a:rPr lang="ru-RU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чел.</a:t>
            </a:r>
            <a:endParaRPr lang="ru-RU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7"/>
          <p:cNvSpPr>
            <a:spLocks noChangeArrowheads="1"/>
          </p:cNvSpPr>
          <p:nvPr/>
        </p:nvSpPr>
        <p:spPr bwMode="auto">
          <a:xfrm>
            <a:off x="4143372" y="6000768"/>
            <a:ext cx="4786314" cy="646331"/>
          </a:xfrm>
          <a:prstGeom prst="rect">
            <a:avLst/>
          </a:prstGeom>
          <a:solidFill>
            <a:srgbClr val="E6CEB4"/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базе ОДП работают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28 студий и клубов. Их посетили 3186 чел.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пгоиаип\Desktop\одп\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429132"/>
            <a:ext cx="3427904" cy="22419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061" t="13201" r="10585" b="14512"/>
          <a:stretch/>
        </p:blipFill>
        <p:spPr>
          <a:xfrm>
            <a:off x="7500926" y="785794"/>
            <a:ext cx="1643074" cy="245404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282" y="785794"/>
            <a:ext cx="78581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  рамках реализации летней программы детского отдыха «Московская смена» с июня по август 2016 года для детей  был организован </a:t>
            </a:r>
          </a:p>
          <a:p>
            <a:pPr lvl="0" algn="just"/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полноценный отдых по примеру детского городского летнего лагеря:</a:t>
            </a:r>
          </a:p>
          <a:p>
            <a:pPr lvl="0" algn="just"/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ru-RU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спортивные-оздоровительные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мероприятия;</a:t>
            </a:r>
          </a:p>
          <a:p>
            <a:pPr marL="285750" lvl="0" indent="-285750" algn="just">
              <a:buFontTx/>
              <a:buChar char="-"/>
            </a:pP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творческие студии и мастер-классы;</a:t>
            </a:r>
          </a:p>
          <a:p>
            <a:pPr marL="285750" lvl="0" indent="-285750" algn="just">
              <a:buFontTx/>
              <a:buChar char="-"/>
            </a:pP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выездные экскурсии;</a:t>
            </a:r>
          </a:p>
          <a:p>
            <a:pPr marL="285750" lvl="0" indent="-285750" algn="just">
              <a:buFontTx/>
              <a:buChar char="-"/>
            </a:pP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трёх разовое бесплатное питание.</a:t>
            </a:r>
          </a:p>
          <a:p>
            <a:pPr lvl="0" algn="just"/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Программа была предоставлена для детей в возрасте от 7 до 14 лет </a:t>
            </a:r>
          </a:p>
          <a:p>
            <a:pPr lvl="0" algn="just"/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на бесплатной основе.</a:t>
            </a:r>
            <a:endParaRPr lang="ru-RU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Babaev\Desktop\3 смена\20160819_1401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3357562"/>
            <a:ext cx="2000264" cy="15436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Babaev\Desktop\1 смена\20160610_1132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3357562"/>
            <a:ext cx="2357454" cy="1609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Babaev\Desktop\1 смена\20160624_1054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94" y="5052443"/>
            <a:ext cx="2286016" cy="18055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Текст 2"/>
          <p:cNvSpPr txBox="1">
            <a:spLocks/>
          </p:cNvSpPr>
          <p:nvPr/>
        </p:nvSpPr>
        <p:spPr>
          <a:xfrm>
            <a:off x="700403" y="116632"/>
            <a:ext cx="8295624" cy="83671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активного детского отдыха </a:t>
            </a:r>
          </a:p>
          <a:p>
            <a:pPr marL="82296" indent="0"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«Московская смена - 2016»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t="13089" r="-1842" b="14764"/>
          <a:stretch/>
        </p:blipFill>
        <p:spPr>
          <a:xfrm>
            <a:off x="4536596" y="5022032"/>
            <a:ext cx="4607404" cy="18359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63" t="7102" r="16138" b="20599"/>
          <a:stretch/>
        </p:blipFill>
        <p:spPr>
          <a:xfrm>
            <a:off x="1357290" y="3429000"/>
            <a:ext cx="2928958" cy="1454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285852" y="214290"/>
            <a:ext cx="7858148" cy="1124743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15000">
                <a:schemeClr val="accent5">
                  <a:lumMod val="40000"/>
                  <a:lumOff val="60000"/>
                </a:schemeClr>
              </a:gs>
              <a:gs pos="62000">
                <a:schemeClr val="accent5">
                  <a:lumMod val="20000"/>
                  <a:lumOff val="80000"/>
                </a:schemeClr>
              </a:gs>
              <a:gs pos="97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Отделение срочного социального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обслуживания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Выноска 2 (без границы) 6"/>
          <p:cNvSpPr/>
          <p:nvPr/>
        </p:nvSpPr>
        <p:spPr>
          <a:xfrm>
            <a:off x="5429256" y="4357694"/>
            <a:ext cx="3491880" cy="720080"/>
          </a:xfrm>
          <a:prstGeom prst="callout2">
            <a:avLst>
              <a:gd name="adj1" fmla="val 65614"/>
              <a:gd name="adj2" fmla="val -3657"/>
              <a:gd name="adj3" fmla="val 67126"/>
              <a:gd name="adj4" fmla="val -3262"/>
              <a:gd name="adj5" fmla="val -178848"/>
              <a:gd name="adj6" fmla="val -2237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Вещевая помощь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(за счет средств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ДСЗН)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381 чел.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носка 2 (без границы) 7"/>
          <p:cNvSpPr/>
          <p:nvPr/>
        </p:nvSpPr>
        <p:spPr>
          <a:xfrm>
            <a:off x="5286380" y="3071810"/>
            <a:ext cx="3634756" cy="1124744"/>
          </a:xfrm>
          <a:prstGeom prst="callout2">
            <a:avLst>
              <a:gd name="adj1" fmla="val 48753"/>
              <a:gd name="adj2" fmla="val -5216"/>
              <a:gd name="adj3" fmla="val 48753"/>
              <a:gd name="adj4" fmla="val -4510"/>
              <a:gd name="adj5" fmla="val 2085"/>
              <a:gd name="adj6" fmla="val -1596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горячим питанием с доставкой на дом и в кафе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(за счет средств  ДСЗН)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708 чел.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ыноска 2 (без границы) 9"/>
          <p:cNvSpPr/>
          <p:nvPr/>
        </p:nvSpPr>
        <p:spPr>
          <a:xfrm rot="10800000" flipV="1">
            <a:off x="357158" y="3643314"/>
            <a:ext cx="3491880" cy="648072"/>
          </a:xfrm>
          <a:prstGeom prst="callout2">
            <a:avLst>
              <a:gd name="adj1" fmla="val 51070"/>
              <a:gd name="adj2" fmla="val -3571"/>
              <a:gd name="adj3" fmla="val 51070"/>
              <a:gd name="adj4" fmla="val -1994"/>
              <a:gd name="adj5" fmla="val -78537"/>
              <a:gd name="adj6" fmla="val -2096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Автотранспортные услуги</a:t>
            </a: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652 чел.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носка 2 (без границы) 10"/>
          <p:cNvSpPr/>
          <p:nvPr/>
        </p:nvSpPr>
        <p:spPr>
          <a:xfrm rot="10800000" flipV="1">
            <a:off x="357158" y="5500702"/>
            <a:ext cx="3491880" cy="792088"/>
          </a:xfrm>
          <a:prstGeom prst="callout2">
            <a:avLst>
              <a:gd name="adj1" fmla="val 60453"/>
              <a:gd name="adj2" fmla="val 479"/>
              <a:gd name="adj3" fmla="val 58798"/>
              <a:gd name="adj4" fmla="val 635"/>
              <a:gd name="adj5" fmla="val -303998"/>
              <a:gd name="adj6" fmla="val -2285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Праздничная продуктовая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помощь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(за счет средств  ДСЗН)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257 чел.</a:t>
            </a:r>
          </a:p>
        </p:txBody>
      </p:sp>
      <p:sp>
        <p:nvSpPr>
          <p:cNvPr id="12" name="Выноска 2 (без границы) 11"/>
          <p:cNvSpPr/>
          <p:nvPr/>
        </p:nvSpPr>
        <p:spPr>
          <a:xfrm rot="10800000" flipV="1">
            <a:off x="357158" y="4500570"/>
            <a:ext cx="3491880" cy="648072"/>
          </a:xfrm>
          <a:prstGeom prst="callout2">
            <a:avLst>
              <a:gd name="adj1" fmla="val 29871"/>
              <a:gd name="adj2" fmla="val -2571"/>
              <a:gd name="adj3" fmla="val 41108"/>
              <a:gd name="adj4" fmla="val -2488"/>
              <a:gd name="adj5" fmla="val -212778"/>
              <a:gd name="adj6" fmla="val -2181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Электронные сертификаты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(за счет средств  ДСЗН)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4961 чел.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Выноска 2 (без границы) 12"/>
          <p:cNvSpPr/>
          <p:nvPr/>
        </p:nvSpPr>
        <p:spPr>
          <a:xfrm rot="10800000" flipV="1">
            <a:off x="357158" y="2714620"/>
            <a:ext cx="3491880" cy="663462"/>
          </a:xfrm>
          <a:prstGeom prst="callout2">
            <a:avLst>
              <a:gd name="adj1" fmla="val 42886"/>
              <a:gd name="adj2" fmla="val -1002"/>
              <a:gd name="adj3" fmla="val 43943"/>
              <a:gd name="adj4" fmla="val -1960"/>
              <a:gd name="adj5" fmla="val 48985"/>
              <a:gd name="adj6" fmla="val -2170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МСС</a:t>
            </a:r>
          </a:p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3782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усл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./ 450 чел.</a:t>
            </a:r>
          </a:p>
        </p:txBody>
      </p:sp>
      <p:sp>
        <p:nvSpPr>
          <p:cNvPr id="15" name="Выноска 2 (без границы) 14"/>
          <p:cNvSpPr/>
          <p:nvPr/>
        </p:nvSpPr>
        <p:spPr>
          <a:xfrm>
            <a:off x="5715008" y="5572140"/>
            <a:ext cx="3203848" cy="216024"/>
          </a:xfrm>
          <a:prstGeom prst="callout2">
            <a:avLst>
              <a:gd name="adj1" fmla="val 48985"/>
              <a:gd name="adj2" fmla="val -10032"/>
              <a:gd name="adj3" fmla="val 48985"/>
              <a:gd name="adj4" fmla="val -10212"/>
              <a:gd name="adj5" fmla="val -1147305"/>
              <a:gd name="adj6" fmla="val -3220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КУК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316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чел.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/ 316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усл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ыноска 2 (без границы) 15"/>
          <p:cNvSpPr/>
          <p:nvPr/>
        </p:nvSpPr>
        <p:spPr>
          <a:xfrm>
            <a:off x="5715008" y="5929330"/>
            <a:ext cx="3203848" cy="216024"/>
          </a:xfrm>
          <a:prstGeom prst="callout2">
            <a:avLst>
              <a:gd name="adj1" fmla="val 18750"/>
              <a:gd name="adj2" fmla="val -8333"/>
              <a:gd name="adj3" fmla="val 9192"/>
              <a:gd name="adj4" fmla="val -8665"/>
              <a:gd name="adj5" fmla="val -1323973"/>
              <a:gd name="adj6" fmla="val -3023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СГУ 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425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чел. /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505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усл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Выноска 2 (без границы) 16"/>
          <p:cNvSpPr/>
          <p:nvPr/>
        </p:nvSpPr>
        <p:spPr>
          <a:xfrm>
            <a:off x="5715008" y="5214950"/>
            <a:ext cx="3203848" cy="288032"/>
          </a:xfrm>
          <a:prstGeom prst="callout2">
            <a:avLst>
              <a:gd name="adj1" fmla="val 64102"/>
              <a:gd name="adj2" fmla="val -11391"/>
              <a:gd name="adj3" fmla="val 56543"/>
              <a:gd name="adj4" fmla="val -11570"/>
              <a:gd name="adj5" fmla="val -746009"/>
              <a:gd name="adj6" fmla="val -3149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ПСМУ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279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чел. /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1526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усл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Выноска 2 (без границы) 17"/>
          <p:cNvSpPr/>
          <p:nvPr/>
        </p:nvSpPr>
        <p:spPr>
          <a:xfrm>
            <a:off x="5715008" y="6357958"/>
            <a:ext cx="3203848" cy="216024"/>
          </a:xfrm>
          <a:prstGeom prst="callout2">
            <a:avLst>
              <a:gd name="adj1" fmla="val 18750"/>
              <a:gd name="adj2" fmla="val -8333"/>
              <a:gd name="adj3" fmla="val 23789"/>
              <a:gd name="adj4" fmla="val -8852"/>
              <a:gd name="adj5" fmla="val -1503936"/>
              <a:gd name="adj6" fmla="val -3198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ПСУ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150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чел.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/661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усл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Выноска 2 (без границы) 18"/>
          <p:cNvSpPr/>
          <p:nvPr/>
        </p:nvSpPr>
        <p:spPr>
          <a:xfrm rot="10800000" flipV="1">
            <a:off x="357158" y="1714488"/>
            <a:ext cx="3491880" cy="663462"/>
          </a:xfrm>
          <a:prstGeom prst="callout2">
            <a:avLst>
              <a:gd name="adj1" fmla="val 42886"/>
              <a:gd name="adj2" fmla="val -1002"/>
              <a:gd name="adj3" fmla="val 43943"/>
              <a:gd name="adj4" fmla="val -1960"/>
              <a:gd name="adj5" fmla="val 177303"/>
              <a:gd name="adj6" fmla="val -2170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Вещи б/у</a:t>
            </a:r>
          </a:p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1588 чел./  457 кг.</a:t>
            </a:r>
          </a:p>
        </p:txBody>
      </p:sp>
      <p:sp>
        <p:nvSpPr>
          <p:cNvPr id="20" name="Выноска 2 (без границы) 19"/>
          <p:cNvSpPr/>
          <p:nvPr/>
        </p:nvSpPr>
        <p:spPr>
          <a:xfrm>
            <a:off x="5286380" y="1857364"/>
            <a:ext cx="3634756" cy="1000132"/>
          </a:xfrm>
          <a:prstGeom prst="callout2">
            <a:avLst>
              <a:gd name="adj1" fmla="val 48753"/>
              <a:gd name="adj2" fmla="val -5216"/>
              <a:gd name="adj3" fmla="val 26764"/>
              <a:gd name="adj4" fmla="val 267"/>
              <a:gd name="adj5" fmla="val 95999"/>
              <a:gd name="adj6" fmla="val -1553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товарами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длительного пользования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(за счет средств ДСЗН)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212 чел.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admin\Desktop\ЮЛЯ\отчет 2015\2521451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428736"/>
            <a:ext cx="1428736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42910" y="142852"/>
            <a:ext cx="8064896" cy="857232"/>
          </a:xfrm>
          <a:prstGeom prst="round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ОТДЕЛЕНИЯ СОЦИАЛЬНОЙ РЕАБИЛИТАЦИИ </a:t>
            </a:r>
          </a:p>
          <a:p>
            <a:pPr algn="ctr"/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ИНВАЛИДОВ</a:t>
            </a:r>
            <a:endParaRPr lang="ru-RU" sz="24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4"/>
          <p:cNvSpPr/>
          <p:nvPr/>
        </p:nvSpPr>
        <p:spPr>
          <a:xfrm>
            <a:off x="5357818" y="1214422"/>
            <a:ext cx="3528392" cy="1928826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lvl="0" algn="ctr" defTabSz="977900">
              <a:spcBef>
                <a:spcPct val="0"/>
              </a:spcBef>
            </a:pPr>
            <a:r>
              <a:rPr lang="ru-RU" sz="2000" kern="1200" dirty="0" smtClean="0">
                <a:solidFill>
                  <a:srgbClr val="432003"/>
                </a:solidFill>
                <a:latin typeface="Times New Roman" pitchFamily="18" charset="0"/>
                <a:cs typeface="Times New Roman" pitchFamily="18" charset="0"/>
              </a:rPr>
              <a:t>Располагаются в филиалах </a:t>
            </a:r>
          </a:p>
          <a:p>
            <a:pPr lvl="0" algn="ctr" defTabSz="977900">
              <a:spcBef>
                <a:spcPct val="0"/>
              </a:spcBef>
            </a:pPr>
            <a:r>
              <a:rPr lang="ru-RU" sz="2000" kern="1200" dirty="0" smtClean="0">
                <a:solidFill>
                  <a:srgbClr val="432003"/>
                </a:solidFill>
                <a:latin typeface="Times New Roman" pitchFamily="18" charset="0"/>
                <a:cs typeface="Times New Roman" pitchFamily="18" charset="0"/>
              </a:rPr>
              <a:t>«Донской» по адресу: </a:t>
            </a:r>
          </a:p>
          <a:p>
            <a:pPr lvl="0" algn="ctr" defTabSz="977900">
              <a:spcBef>
                <a:spcPct val="0"/>
              </a:spcBef>
            </a:pPr>
            <a:r>
              <a:rPr lang="ru-RU" sz="2000" kern="1200" dirty="0" smtClean="0">
                <a:solidFill>
                  <a:srgbClr val="432003"/>
                </a:solidFill>
                <a:latin typeface="Times New Roman" pitchFamily="18" charset="0"/>
                <a:cs typeface="Times New Roman" pitchFamily="18" charset="0"/>
              </a:rPr>
              <a:t>ул. Шаболовка д. </a:t>
            </a:r>
            <a:r>
              <a:rPr lang="ru-RU" sz="2000" dirty="0" smtClean="0">
                <a:solidFill>
                  <a:srgbClr val="432003"/>
                </a:solidFill>
                <a:latin typeface="Times New Roman" pitchFamily="18" charset="0"/>
                <a:cs typeface="Times New Roman" pitchFamily="18" charset="0"/>
              </a:rPr>
              <a:t>50 </a:t>
            </a:r>
          </a:p>
          <a:p>
            <a:pPr lvl="0" algn="ctr" defTabSz="977900">
              <a:spcBef>
                <a:spcPct val="0"/>
              </a:spcBef>
            </a:pPr>
            <a:r>
              <a:rPr lang="ru-RU" sz="2000" dirty="0" smtClean="0">
                <a:solidFill>
                  <a:srgbClr val="432003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solidFill>
                  <a:srgbClr val="432003"/>
                </a:solidFill>
                <a:latin typeface="Times New Roman" pitchFamily="18" charset="0"/>
                <a:cs typeface="Times New Roman" pitchFamily="18" charset="0"/>
              </a:rPr>
              <a:t>Даниловский</a:t>
            </a:r>
            <a:r>
              <a:rPr lang="ru-RU" sz="2000" dirty="0" smtClean="0">
                <a:solidFill>
                  <a:srgbClr val="432003"/>
                </a:solidFill>
                <a:latin typeface="Times New Roman" pitchFamily="18" charset="0"/>
                <a:cs typeface="Times New Roman" pitchFamily="18" charset="0"/>
              </a:rPr>
              <a:t>» по адресу: </a:t>
            </a:r>
          </a:p>
          <a:p>
            <a:pPr lvl="0" algn="ctr" defTabSz="977900">
              <a:spcBef>
                <a:spcPct val="0"/>
              </a:spcBef>
            </a:pPr>
            <a:r>
              <a:rPr lang="ru-RU" sz="2000" dirty="0" err="1" smtClean="0">
                <a:solidFill>
                  <a:srgbClr val="432003"/>
                </a:solidFill>
                <a:latin typeface="Times New Roman" pitchFamily="18" charset="0"/>
                <a:cs typeface="Times New Roman" pitchFamily="18" charset="0"/>
              </a:rPr>
              <a:t>Даниловская</a:t>
            </a:r>
            <a:r>
              <a:rPr lang="ru-RU" sz="2000" dirty="0" smtClean="0">
                <a:solidFill>
                  <a:srgbClr val="4320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432003"/>
                </a:solidFill>
                <a:latin typeface="Times New Roman" pitchFamily="18" charset="0"/>
                <a:cs typeface="Times New Roman" pitchFamily="18" charset="0"/>
              </a:rPr>
              <a:t>наб</a:t>
            </a:r>
            <a:r>
              <a:rPr lang="ru-RU" sz="2000" dirty="0" smtClean="0">
                <a:solidFill>
                  <a:srgbClr val="432003"/>
                </a:solidFill>
                <a:latin typeface="Times New Roman" pitchFamily="18" charset="0"/>
                <a:cs typeface="Times New Roman" pitchFamily="18" charset="0"/>
              </a:rPr>
              <a:t>. д. 2 корп. 1</a:t>
            </a:r>
            <a:endParaRPr lang="ru-RU" sz="2000" kern="1200" dirty="0">
              <a:solidFill>
                <a:srgbClr val="4320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8596" y="1142984"/>
            <a:ext cx="2143140" cy="785818"/>
          </a:xfrm>
          <a:prstGeom prst="round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НАШИ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СПЕЦИАЛИСТЫ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4919008"/>
            <a:ext cx="8358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60606"/>
                </a:solidFill>
                <a:latin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060606"/>
                </a:solidFill>
                <a:latin typeface="Times New Roman" panose="02020603050405020304" pitchFamily="18" charset="0"/>
              </a:rPr>
              <a:t>В </a:t>
            </a:r>
            <a:r>
              <a:rPr lang="ru-RU" sz="2000" dirty="0" smtClean="0">
                <a:solidFill>
                  <a:srgbClr val="060606"/>
                </a:solidFill>
                <a:latin typeface="Times New Roman" panose="02020603050405020304" pitchFamily="18" charset="0"/>
              </a:rPr>
              <a:t>отделениях </a:t>
            </a:r>
            <a:r>
              <a:rPr lang="ru-RU" sz="2000" dirty="0">
                <a:solidFill>
                  <a:srgbClr val="060606"/>
                </a:solidFill>
                <a:latin typeface="Times New Roman" panose="02020603050405020304" pitchFamily="18" charset="0"/>
              </a:rPr>
              <a:t>имеются все необходимые </a:t>
            </a:r>
            <a:r>
              <a:rPr lang="ru-RU" sz="2000" dirty="0" smtClean="0">
                <a:solidFill>
                  <a:srgbClr val="060606"/>
                </a:solidFill>
                <a:latin typeface="Times New Roman" panose="02020603050405020304" pitchFamily="18" charset="0"/>
              </a:rPr>
              <a:t>условия и оборудование для </a:t>
            </a:r>
            <a:r>
              <a:rPr lang="ru-RU" sz="2000" dirty="0">
                <a:solidFill>
                  <a:srgbClr val="060606"/>
                </a:solidFill>
                <a:latin typeface="Times New Roman" panose="02020603050405020304" pitchFamily="18" charset="0"/>
              </a:rPr>
              <a:t>предоставления </a:t>
            </a:r>
            <a:r>
              <a:rPr lang="ru-RU" sz="2000" dirty="0" smtClean="0">
                <a:solidFill>
                  <a:srgbClr val="060606"/>
                </a:solidFill>
                <a:latin typeface="Times New Roman" panose="02020603050405020304" pitchFamily="18" charset="0"/>
              </a:rPr>
              <a:t>реабилитационных </a:t>
            </a:r>
            <a:r>
              <a:rPr lang="ru-RU" sz="2000" dirty="0">
                <a:solidFill>
                  <a:srgbClr val="060606"/>
                </a:solidFill>
                <a:latin typeface="Times New Roman" panose="02020603050405020304" pitchFamily="18" charset="0"/>
              </a:rPr>
              <a:t>услуг, оборудованы </a:t>
            </a:r>
            <a:r>
              <a:rPr lang="ru-RU" sz="2000" dirty="0" smtClean="0">
                <a:solidFill>
                  <a:srgbClr val="060606"/>
                </a:solidFill>
                <a:latin typeface="Times New Roman" panose="02020603050405020304" pitchFamily="18" charset="0"/>
              </a:rPr>
              <a:t>помещения, </a:t>
            </a:r>
          </a:p>
          <a:p>
            <a:pPr algn="ctr"/>
            <a:r>
              <a:rPr lang="ru-RU" sz="2000" dirty="0" smtClean="0">
                <a:solidFill>
                  <a:srgbClr val="060606"/>
                </a:solidFill>
                <a:latin typeface="Times New Roman" panose="02020603050405020304" pitchFamily="18" charset="0"/>
              </a:rPr>
              <a:t>тренажерные залы и залы </a:t>
            </a:r>
            <a:r>
              <a:rPr lang="ru-RU" sz="2000" dirty="0">
                <a:solidFill>
                  <a:srgbClr val="060606"/>
                </a:solidFill>
                <a:latin typeface="Times New Roman" panose="02020603050405020304" pitchFamily="18" charset="0"/>
              </a:rPr>
              <a:t>АФК. </a:t>
            </a:r>
            <a:r>
              <a:rPr lang="ru-RU" sz="2000" dirty="0" smtClean="0">
                <a:solidFill>
                  <a:srgbClr val="060606"/>
                </a:solidFill>
                <a:latin typeface="Times New Roman" panose="02020603050405020304" pitchFamily="18" charset="0"/>
              </a:rPr>
              <a:t>С </a:t>
            </a:r>
            <a:r>
              <a:rPr lang="ru-RU" sz="2000" dirty="0">
                <a:solidFill>
                  <a:srgbClr val="060606"/>
                </a:solidFill>
                <a:latin typeface="Times New Roman" panose="02020603050405020304" pitchFamily="18" charset="0"/>
              </a:rPr>
              <a:t>инвалидами и лицами с ограничениями здоровья и жизнедеятельности проводятся как групповые, так и </a:t>
            </a:r>
            <a:endParaRPr lang="ru-RU" sz="2000" dirty="0" smtClean="0">
              <a:solidFill>
                <a:srgbClr val="060606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060606"/>
                </a:solidFill>
                <a:latin typeface="Times New Roman" panose="02020603050405020304" pitchFamily="18" charset="0"/>
              </a:rPr>
              <a:t>индивидуальные </a:t>
            </a:r>
            <a:r>
              <a:rPr lang="ru-RU" sz="2000" dirty="0">
                <a:solidFill>
                  <a:srgbClr val="060606"/>
                </a:solidFill>
                <a:latin typeface="Times New Roman" panose="02020603050405020304" pitchFamily="18" charset="0"/>
              </a:rPr>
              <a:t>занятия в зависимости от заболевания и рекомендаций </a:t>
            </a:r>
            <a:endParaRPr lang="ru-RU" sz="2000" dirty="0" smtClean="0">
              <a:solidFill>
                <a:srgbClr val="060606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060606"/>
                </a:solidFill>
                <a:latin typeface="Times New Roman" panose="02020603050405020304" pitchFamily="18" charset="0"/>
              </a:rPr>
              <a:t>Реабилитационной комиссии.</a:t>
            </a:r>
            <a:r>
              <a:rPr lang="ru-RU" sz="2000" dirty="0">
                <a:solidFill>
                  <a:srgbClr val="060606"/>
                </a:solidFill>
                <a:latin typeface="Times New Roman" panose="02020603050405020304" pitchFamily="18" charset="0"/>
              </a:rPr>
              <a:t> </a:t>
            </a:r>
            <a:endParaRPr lang="ru-RU" sz="2000" dirty="0"/>
          </a:p>
        </p:txBody>
      </p:sp>
      <p:sp>
        <p:nvSpPr>
          <p:cNvPr id="12" name="Объект 5"/>
          <p:cNvSpPr txBox="1">
            <a:spLocks/>
          </p:cNvSpPr>
          <p:nvPr/>
        </p:nvSpPr>
        <p:spPr>
          <a:xfrm>
            <a:off x="2857488" y="1357298"/>
            <a:ext cx="2286016" cy="1368151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charset="2"/>
              <a:buChar char=""/>
              <a:tabLst/>
              <a:defRPr/>
            </a:pPr>
            <a:endParaRPr kumimoji="0" lang="ru-RU" b="1" u="none" strike="noStrike" kern="120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charset="2"/>
              <a:buChar char=""/>
              <a:tabLst/>
              <a:defRPr/>
            </a:pPr>
            <a:r>
              <a:rPr kumimoji="0" lang="ru-RU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Инструктор </a:t>
            </a:r>
            <a:r>
              <a:rPr lang="ru-RU" b="1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ru-RU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ФК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charset="2"/>
              <a:buChar char=""/>
              <a:tabLst/>
              <a:defRPr/>
            </a:pPr>
            <a:r>
              <a:rPr kumimoji="0" lang="ru-RU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Массажист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charset="2"/>
              <a:buChar char=""/>
              <a:tabLst/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kumimoji="0" lang="ru-RU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сихолог</a:t>
            </a:r>
            <a:endParaRPr kumimoji="0" lang="ru-RU" b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b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2" cstate="print"/>
          <a:srcRect t="26950" b="14658"/>
          <a:stretch>
            <a:fillRect/>
          </a:stretch>
        </p:blipFill>
        <p:spPr bwMode="auto">
          <a:xfrm>
            <a:off x="428596" y="3929066"/>
            <a:ext cx="2643206" cy="9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C:\Documents and Settings\Администратор\Рабочий стол\для Презентации\Кресло мас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000240"/>
            <a:ext cx="1285884" cy="1890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C:\Documents and Settings\Администратор\Local Settings\Temporary Internet Files\Content.Word\IMG_1669.jpg"/>
          <p:cNvPicPr/>
          <p:nvPr/>
        </p:nvPicPr>
        <p:blipFill>
          <a:blip r:embed="rId4" cstate="print"/>
          <a:srcRect t="29366"/>
          <a:stretch>
            <a:fillRect/>
          </a:stretch>
        </p:blipFill>
        <p:spPr bwMode="auto">
          <a:xfrm>
            <a:off x="5786446" y="3571876"/>
            <a:ext cx="3143272" cy="1310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C:\Documents and Settings\Администратор\Local Settings\Temporary Internet Files\Content.Word\Инновационная программа Кружок ОЛЬГА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3143248"/>
            <a:ext cx="2286016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4" descr="F:\Реабилитация\14940038_1807070329536287_1573075104863099313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1" r="13370" b="6311"/>
          <a:stretch>
            <a:fillRect/>
          </a:stretch>
        </p:blipFill>
        <p:spPr bwMode="auto">
          <a:xfrm>
            <a:off x="1428728" y="2000240"/>
            <a:ext cx="1357322" cy="1928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11152" y="142852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СОЛЯНОЙ ПЕЩЕРЫ 31.05.2016 ГОДА </a:t>
            </a:r>
            <a:endParaRPr lang="ru-RU" sz="24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F:\открытие пещеры\13310393_1607014846255983_5062475672909359442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0" y="4000504"/>
            <a:ext cx="3650486" cy="2337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F:\открытие пещеры\13312837_1607014642922670_5557309770619628725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834" y="1928802"/>
            <a:ext cx="3960236" cy="2643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00100" y="714356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Соляная пещера предназначена для профилактики и лечения путем вдыхания </a:t>
            </a:r>
          </a:p>
          <a:p>
            <a:pPr algn="just"/>
            <a:r>
              <a:rPr lang="ru-RU" sz="16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микро-частиц</a:t>
            </a:r>
            <a:r>
              <a:rPr lang="ru-RU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соли. Несмотря на свою  простоту  и  доступность этот  метод очень </a:t>
            </a:r>
          </a:p>
          <a:p>
            <a:pPr algn="just"/>
            <a:r>
              <a:rPr lang="ru-RU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эффективен при лечении таких серьезных заболеваний как бронхиальная астма, </a:t>
            </a:r>
          </a:p>
          <a:p>
            <a:pPr algn="just"/>
            <a:r>
              <a:rPr lang="ru-RU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аллергия, почти все заболевания дыхания, кожные заболевания. Повышает иммунитет.</a:t>
            </a:r>
            <a:endParaRPr lang="ru-RU" sz="16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2" descr="F:\Реабилитация\13882192_1757443214498999_5867355232293792720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928801"/>
            <a:ext cx="3786214" cy="31410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4282" y="142853"/>
            <a:ext cx="8311995" cy="42862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Нагатино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85720" y="714356"/>
            <a:ext cx="5715040" cy="17145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t" anchorCtr="0">
            <a:normAutofit fontScale="85000" lnSpcReduction="10000"/>
          </a:bodyPr>
          <a:lstStyle/>
          <a:p>
            <a:pPr marR="0" lvl="0" indent="4508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altLang="ru-RU" sz="20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Отделение социальной реабилитации детей инвалидов ( в возрасте от 6 до 23 лет).</a:t>
            </a:r>
          </a:p>
          <a:p>
            <a:pPr marR="0" lvl="0" indent="4508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altLang="ru-RU" sz="20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Отделение социальной реабилитации детей – инвалидов младшего возраста (в возрасте от 1 до 6 лет)</a:t>
            </a:r>
          </a:p>
          <a:p>
            <a:pPr marR="0" lvl="0" indent="4508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altLang="ru-RU" sz="20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Мобильная бригада </a:t>
            </a:r>
          </a:p>
          <a:p>
            <a:pPr marR="0" lvl="0" indent="4508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Пункт выдачи технических средств реабилитации </a:t>
            </a:r>
            <a:endParaRPr kumimoji="0" lang="ru-RU" altLang="ru-RU" sz="200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5720" y="2857496"/>
            <a:ext cx="7772400" cy="3571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Наши специалисты </a:t>
            </a:r>
            <a:endParaRPr kumimoji="0" lang="ru-RU" sz="2000" b="1" strike="noStrike" kern="1200" cap="all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Объект 5"/>
          <p:cNvSpPr txBox="1">
            <a:spLocks/>
          </p:cNvSpPr>
          <p:nvPr/>
        </p:nvSpPr>
        <p:spPr>
          <a:xfrm>
            <a:off x="285720" y="3214686"/>
            <a:ext cx="5643602" cy="335758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charset="2"/>
              <a:buChar char=""/>
              <a:tabLst/>
              <a:defRPr/>
            </a:pPr>
            <a:r>
              <a:rPr kumimoji="0" lang="ru-RU" b="1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Врач – невролог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charset="2"/>
              <a:buChar char=""/>
              <a:tabLst/>
              <a:defRPr/>
            </a:pPr>
            <a:r>
              <a:rPr kumimoji="0" lang="ru-RU" b="1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Инструктор ЛФК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charset="2"/>
              <a:buChar char=""/>
              <a:tabLst/>
              <a:defRPr/>
            </a:pPr>
            <a:r>
              <a:rPr kumimoji="0" lang="ru-RU" b="1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Медицинская сестра по массажу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charset="2"/>
              <a:buChar char=""/>
              <a:tabLst/>
              <a:defRPr/>
            </a:pPr>
            <a:r>
              <a:rPr kumimoji="0" lang="ru-RU" b="1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Логопед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charset="2"/>
              <a:buChar char=""/>
              <a:tabLst/>
              <a:defRPr/>
            </a:pPr>
            <a:r>
              <a:rPr kumimoji="0" lang="ru-RU" b="1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Социальный педагог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charset="2"/>
              <a:buChar char=""/>
              <a:tabLst/>
              <a:defRPr/>
            </a:pPr>
            <a:r>
              <a:rPr kumimoji="0" lang="ru-RU" b="1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Клинический психолог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charset="2"/>
              <a:buChar char=""/>
              <a:tabLst/>
              <a:defRPr/>
            </a:pPr>
            <a:r>
              <a:rPr kumimoji="0" lang="ru-RU" b="1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Семейный психолог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charset="2"/>
              <a:buChar char=""/>
              <a:tabLst/>
              <a:defRPr/>
            </a:pPr>
            <a:r>
              <a:rPr kumimoji="0" lang="ru-RU" b="1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Специалист по профессиональной реабилитации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charset="2"/>
              <a:buChar char=""/>
              <a:tabLst/>
              <a:defRPr/>
            </a:pPr>
            <a:r>
              <a:rPr kumimoji="0" lang="ru-RU" b="1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Медицинская сестра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charset="2"/>
              <a:buChar char=""/>
              <a:tabLst/>
              <a:defRPr/>
            </a:pPr>
            <a:r>
              <a:rPr kumimoji="0" lang="ru-RU" b="1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charset="2"/>
              <a:buChar char=""/>
              <a:tabLst/>
              <a:defRPr/>
            </a:pPr>
            <a:r>
              <a:rPr kumimoji="0" lang="ru-RU" b="1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Музыкальный руководитель </a:t>
            </a:r>
            <a:endParaRPr kumimoji="0" lang="ru-RU" b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56" b="5556"/>
          <a:stretch>
            <a:fillRect/>
          </a:stretch>
        </p:blipFill>
        <p:spPr>
          <a:xfrm>
            <a:off x="6215074" y="357166"/>
            <a:ext cx="2678925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56" b="5556"/>
          <a:stretch>
            <a:fillRect/>
          </a:stretch>
        </p:blipFill>
        <p:spPr>
          <a:xfrm>
            <a:off x="6143636" y="4714883"/>
            <a:ext cx="2714644" cy="1809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667" t="13680" r="21667"/>
          <a:stretch>
            <a:fillRect/>
          </a:stretch>
        </p:blipFill>
        <p:spPr>
          <a:xfrm>
            <a:off x="6357950" y="2214554"/>
            <a:ext cx="2428892" cy="2466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1"/>
            <a:ext cx="9144000" cy="128586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Пункт выдачи технических средств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реабилитации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Овал 4"/>
          <p:cNvSpPr/>
          <p:nvPr/>
        </p:nvSpPr>
        <p:spPr>
          <a:xfrm>
            <a:off x="5429256" y="3571876"/>
            <a:ext cx="3565060" cy="43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Выдача абсорбирующего белья</a:t>
            </a:r>
            <a:endPara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4"/>
          <p:cNvSpPr/>
          <p:nvPr/>
        </p:nvSpPr>
        <p:spPr>
          <a:xfrm>
            <a:off x="5429256" y="2714620"/>
            <a:ext cx="3422184" cy="64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Выдача технических средств 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реабилитации</a:t>
            </a:r>
            <a:endPara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4"/>
          <p:cNvSpPr/>
          <p:nvPr/>
        </p:nvSpPr>
        <p:spPr>
          <a:xfrm>
            <a:off x="5429256" y="1857364"/>
            <a:ext cx="3279308" cy="64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Оформление документов на 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выплату компенсаций</a:t>
            </a:r>
            <a:endPara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4"/>
          <p:cNvSpPr/>
          <p:nvPr/>
        </p:nvSpPr>
        <p:spPr>
          <a:xfrm>
            <a:off x="5429256" y="1214422"/>
            <a:ext cx="2422052" cy="43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Консультирование</a:t>
            </a:r>
            <a:endPara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5168837"/>
              </p:ext>
            </p:extLst>
          </p:nvPr>
        </p:nvGraphicFramePr>
        <p:xfrm>
          <a:off x="4355976" y="4293096"/>
          <a:ext cx="4788024" cy="2564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Овал 4"/>
          <p:cNvSpPr/>
          <p:nvPr/>
        </p:nvSpPr>
        <p:spPr>
          <a:xfrm>
            <a:off x="357158" y="5000636"/>
            <a:ext cx="3528392" cy="1643074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lvl="0" algn="ctr" defTabSz="977900">
              <a:spcBef>
                <a:spcPct val="0"/>
              </a:spcBef>
            </a:pPr>
            <a:r>
              <a:rPr lang="ru-RU" sz="2000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Располагается в филиалах </a:t>
            </a:r>
          </a:p>
          <a:p>
            <a:pPr lvl="0" algn="ctr" defTabSz="977900">
              <a:spcBef>
                <a:spcPct val="0"/>
              </a:spcBef>
            </a:pPr>
            <a:r>
              <a:rPr lang="ru-RU" sz="2000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«Донской» по адресу: </a:t>
            </a:r>
          </a:p>
          <a:p>
            <a:pPr lvl="0" algn="ctr" defTabSz="977900">
              <a:spcBef>
                <a:spcPct val="0"/>
              </a:spcBef>
            </a:pPr>
            <a:r>
              <a:rPr lang="ru-RU" sz="2000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ул. Шаболовка д.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 </a:t>
            </a:r>
          </a:p>
          <a:p>
            <a:pPr lvl="0" algn="ctr" defTabSz="977900">
              <a:spcBef>
                <a:spcPct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Нагатино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по адресу: </a:t>
            </a:r>
          </a:p>
          <a:p>
            <a:pPr lvl="0" algn="ctr" defTabSz="977900">
              <a:spcBef>
                <a:spcPct val="0"/>
              </a:spcBef>
            </a:pP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Нагатинский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б-р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д. 6</a:t>
            </a:r>
            <a:endPara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xmlns="" val="634903738"/>
              </p:ext>
            </p:extLst>
          </p:nvPr>
        </p:nvGraphicFramePr>
        <p:xfrm>
          <a:off x="0" y="1124744"/>
          <a:ext cx="5214942" cy="3590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ЮЛЯ\отчет 2015\1504.jpg"/>
          <p:cNvPicPr>
            <a:picLocks noChangeAspect="1" noChangeArrowheads="1"/>
          </p:cNvPicPr>
          <p:nvPr/>
        </p:nvPicPr>
        <p:blipFill>
          <a:blip r:embed="rId2"/>
          <a:srcRect l="12195" t="4879" r="9756" b="7316"/>
          <a:stretch>
            <a:fillRect/>
          </a:stretch>
        </p:blipFill>
        <p:spPr bwMode="auto">
          <a:xfrm>
            <a:off x="0" y="4071942"/>
            <a:ext cx="2500330" cy="2571768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45326749"/>
              </p:ext>
            </p:extLst>
          </p:nvPr>
        </p:nvGraphicFramePr>
        <p:xfrm>
          <a:off x="3571868" y="571480"/>
          <a:ext cx="5429288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1000100" y="0"/>
            <a:ext cx="7772400" cy="642942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Пункт проката технических средств реабилитации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 descr="http://www.ortho-titan.com/sites/default/files/Caneo_B_enl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785794"/>
            <a:ext cx="4111954" cy="35004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Овал 8"/>
          <p:cNvSpPr/>
          <p:nvPr/>
        </p:nvSpPr>
        <p:spPr>
          <a:xfrm>
            <a:off x="2143108" y="5214950"/>
            <a:ext cx="2214578" cy="142876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2016 г. выдано в прокат 41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тср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4"/>
          <p:cNvSpPr/>
          <p:nvPr/>
        </p:nvSpPr>
        <p:spPr>
          <a:xfrm>
            <a:off x="4929190" y="5357826"/>
            <a:ext cx="3528392" cy="1357322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Располагается в филиале </a:t>
            </a:r>
          </a:p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«Донской» по адресу: </a:t>
            </a:r>
          </a:p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ул. Шаболовка д. 50</a:t>
            </a:r>
            <a:endPara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gs8.ru/im/n_2024foto.jpg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1357298"/>
            <a:ext cx="6752037" cy="51786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46710" y="116632"/>
            <a:ext cx="8496944" cy="73116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</a:t>
            </a:r>
            <a:endParaRPr lang="ru-RU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6858016" y="2071678"/>
            <a:ext cx="2285984" cy="276490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доступность получения социальных услуг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жителям 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4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муниципальных районов: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Нагатинский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затон,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Нагатино-Садовники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Донской,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Даниловский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593"/>
          <a:stretch/>
        </p:blipFill>
        <p:spPr>
          <a:xfrm>
            <a:off x="214282" y="1857364"/>
            <a:ext cx="3456384" cy="3857652"/>
          </a:xfrm>
          <a:prstGeom prst="rect">
            <a:avLst/>
          </a:prstGeom>
        </p:spPr>
      </p:pic>
      <p:pic>
        <p:nvPicPr>
          <p:cNvPr id="7" name="Picture 2" descr="E:\210616\презы\home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27584" y="3356992"/>
            <a:ext cx="1160756" cy="1234728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23528" y="1484784"/>
            <a:ext cx="8568952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8596" y="357166"/>
            <a:ext cx="8424936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 ТЦСО «Коломенское» является бюджетным учреждением, предназначенным для полустационарного социального обслуживания и для социального обслуживания на дому граждан и семей с детьми, признанным нуждающимися в социальном обслуживании.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11258" y="4730844"/>
            <a:ext cx="3932510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002060"/>
                </a:solidFill>
              </a:rPr>
              <a:t>филиал «</a:t>
            </a:r>
            <a:r>
              <a:rPr lang="ru-RU" b="1" dirty="0" err="1" smtClean="0">
                <a:solidFill>
                  <a:srgbClr val="002060"/>
                </a:solidFill>
              </a:rPr>
              <a:t>Нагатино-Садовники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</a:p>
        </p:txBody>
      </p:sp>
      <p:pic>
        <p:nvPicPr>
          <p:cNvPr id="11" name="Рисунок 10" descr="Home_icon_black.pn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47162" y="3362692"/>
            <a:ext cx="288032" cy="288032"/>
          </a:xfrm>
          <a:prstGeom prst="rect">
            <a:avLst/>
          </a:prstGeom>
        </p:spPr>
      </p:pic>
      <p:pic>
        <p:nvPicPr>
          <p:cNvPr id="12" name="Рисунок 11" descr="Home_icon_black.png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35194" y="3362692"/>
            <a:ext cx="216024" cy="216024"/>
          </a:xfrm>
          <a:prstGeom prst="rect">
            <a:avLst/>
          </a:prstGeom>
        </p:spPr>
      </p:pic>
      <p:pic>
        <p:nvPicPr>
          <p:cNvPr id="13" name="Рисунок 12" descr="Home_icon_black.png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91178" y="3578716"/>
            <a:ext cx="216024" cy="216024"/>
          </a:xfrm>
          <a:prstGeom prst="rect">
            <a:avLst/>
          </a:prstGeom>
        </p:spPr>
      </p:pic>
      <p:pic>
        <p:nvPicPr>
          <p:cNvPr id="14" name="Рисунок 13" descr="Home_icon_black.pn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07202" y="3506708"/>
            <a:ext cx="288032" cy="288032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3643306" y="4010764"/>
            <a:ext cx="3096344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002060"/>
                </a:solidFill>
              </a:rPr>
              <a:t>филиал «</a:t>
            </a:r>
            <a:r>
              <a:rPr lang="ru-RU" b="1" dirty="0" err="1" smtClean="0">
                <a:solidFill>
                  <a:srgbClr val="002060"/>
                </a:solidFill>
              </a:rPr>
              <a:t>Нагатино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43306" y="2714620"/>
            <a:ext cx="3096344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002060"/>
                </a:solidFill>
              </a:rPr>
              <a:t>филиал «Донской»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643306" y="3362692"/>
            <a:ext cx="3096344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002060"/>
                </a:solidFill>
              </a:rPr>
              <a:t>филиал «</a:t>
            </a:r>
            <a:r>
              <a:rPr lang="ru-RU" b="1" dirty="0" err="1" smtClean="0">
                <a:solidFill>
                  <a:srgbClr val="002060"/>
                </a:solidFill>
              </a:rPr>
              <a:t>Даниловский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</a:p>
        </p:txBody>
      </p:sp>
      <p:cxnSp>
        <p:nvCxnSpPr>
          <p:cNvPr id="18" name="Соединительная линия уступом 97"/>
          <p:cNvCxnSpPr>
            <a:stCxn id="12" idx="3"/>
            <a:endCxn id="17" idx="1"/>
          </p:cNvCxnSpPr>
          <p:nvPr/>
        </p:nvCxnSpPr>
        <p:spPr>
          <a:xfrm>
            <a:off x="2851218" y="3470704"/>
            <a:ext cx="792088" cy="10801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  <a:headEnd type="oval" w="med" len="med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97"/>
          <p:cNvCxnSpPr>
            <a:stCxn id="11" idx="0"/>
            <a:endCxn id="16" idx="1"/>
          </p:cNvCxnSpPr>
          <p:nvPr/>
        </p:nvCxnSpPr>
        <p:spPr>
          <a:xfrm rot="5400000" flipH="1" flipV="1">
            <a:off x="2851218" y="2570604"/>
            <a:ext cx="432048" cy="1152128"/>
          </a:xfrm>
          <a:prstGeom prst="bentConnector2">
            <a:avLst/>
          </a:prstGeom>
          <a:ln w="19050">
            <a:solidFill>
              <a:schemeClr val="accent5"/>
            </a:solidFill>
            <a:headEnd type="oval" w="med" len="med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97"/>
          <p:cNvCxnSpPr>
            <a:stCxn id="14" idx="2"/>
            <a:endCxn id="15" idx="1"/>
          </p:cNvCxnSpPr>
          <p:nvPr/>
        </p:nvCxnSpPr>
        <p:spPr>
          <a:xfrm rot="16200000" flipH="1">
            <a:off x="3031238" y="3614720"/>
            <a:ext cx="432048" cy="792088"/>
          </a:xfrm>
          <a:prstGeom prst="bentConnector2">
            <a:avLst/>
          </a:prstGeom>
          <a:ln w="19050">
            <a:solidFill>
              <a:schemeClr val="accent1"/>
            </a:solidFill>
            <a:headEnd type="oval" w="med" len="med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35"/>
          <p:cNvCxnSpPr>
            <a:endCxn id="10" idx="1"/>
          </p:cNvCxnSpPr>
          <p:nvPr/>
        </p:nvCxnSpPr>
        <p:spPr>
          <a:xfrm rot="16200000" flipH="1">
            <a:off x="2383166" y="4118776"/>
            <a:ext cx="1080120" cy="576064"/>
          </a:xfrm>
          <a:prstGeom prst="bentConnector2">
            <a:avLst/>
          </a:prstGeom>
          <a:ln w="19050">
            <a:solidFill>
              <a:schemeClr val="accent3"/>
            </a:solidFill>
            <a:headEnd type="oval" w="med" len="med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491178" y="5306908"/>
            <a:ext cx="59046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Общая площадь занимаемых помещений </a:t>
            </a:r>
          </a:p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составляет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5 442,4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кв.м.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Рисунок 22" descr="Home_icon_black.png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71736" y="3500438"/>
            <a:ext cx="216024" cy="216024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>
            <a:off x="3428992" y="2143116"/>
            <a:ext cx="328614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002060"/>
                </a:solidFill>
              </a:rPr>
              <a:t>ГБУ ТЦСО «Коломенское»</a:t>
            </a:r>
          </a:p>
        </p:txBody>
      </p:sp>
      <p:cxnSp>
        <p:nvCxnSpPr>
          <p:cNvPr id="25" name="Соединительная линия уступом 97"/>
          <p:cNvCxnSpPr>
            <a:endCxn id="24" idx="1"/>
          </p:cNvCxnSpPr>
          <p:nvPr/>
        </p:nvCxnSpPr>
        <p:spPr>
          <a:xfrm rot="5400000" flipH="1" flipV="1">
            <a:off x="2386871" y="2472971"/>
            <a:ext cx="1155952" cy="928290"/>
          </a:xfrm>
          <a:prstGeom prst="bentConnector2">
            <a:avLst/>
          </a:prstGeom>
          <a:ln w="19050">
            <a:solidFill>
              <a:schemeClr val="accent5"/>
            </a:solidFill>
            <a:headEnd type="oval" w="med" len="med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3643338" cy="1943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57200" y="1582208"/>
            <a:ext cx="7620000" cy="1498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6000" b="1">
              <a:latin typeface="Monotype Corsiva" pitchFamily="66" charset="0"/>
            </a:endParaRPr>
          </a:p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3400" b="1"/>
          </a:p>
        </p:txBody>
      </p:sp>
      <p:pic>
        <p:nvPicPr>
          <p:cNvPr id="12" name="Объект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3643338" cy="1943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4" descr="C:\Documents and Settings\нет\Рабочий стол\фото для Тани\IMGP7727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143248"/>
            <a:ext cx="3371841" cy="2213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C:\Documents and Settings\2\Рабочий стол\фотки\работа\DSCN388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071546"/>
            <a:ext cx="378621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Объект 7"/>
          <p:cNvSpPr txBox="1">
            <a:spLocks/>
          </p:cNvSpPr>
          <p:nvPr/>
        </p:nvSpPr>
        <p:spPr>
          <a:xfrm>
            <a:off x="571472" y="5357826"/>
            <a:ext cx="3714808" cy="64294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Адрес: </a:t>
            </a:r>
            <a:r>
              <a:rPr kumimoji="0" lang="ru-RU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Нагатинский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б-р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д. 6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Телефон горячей линии: 8 (499) 614-10-06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Объект 7"/>
          <p:cNvSpPr txBox="1">
            <a:spLocks/>
          </p:cNvSpPr>
          <p:nvPr/>
        </p:nvSpPr>
        <p:spPr>
          <a:xfrm>
            <a:off x="5072066" y="285728"/>
            <a:ext cx="3786214" cy="64294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Адрес: Пр. Андропова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д. 42 к. 1</a:t>
            </a:r>
          </a:p>
          <a:p>
            <a:pPr lvl="0" algn="ctr">
              <a:defRPr/>
            </a:pPr>
            <a:r>
              <a:rPr lang="ru-RU" sz="1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Телефон горячей линии 8 (495) 545-44-42</a:t>
            </a:r>
            <a:endParaRPr kumimoji="0" lang="ru-RU" sz="2000" b="1" i="0" u="none" strike="noStrike" kern="1200" cap="none" spc="0" normalizeH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Двойная стрелка влево/вправо 16"/>
          <p:cNvSpPr/>
          <p:nvPr/>
        </p:nvSpPr>
        <p:spPr>
          <a:xfrm>
            <a:off x="4357686" y="5357826"/>
            <a:ext cx="857256" cy="642942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войная стрелка влево/вправо 17"/>
          <p:cNvSpPr/>
          <p:nvPr/>
        </p:nvSpPr>
        <p:spPr>
          <a:xfrm>
            <a:off x="4071934" y="500042"/>
            <a:ext cx="928694" cy="642942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войная стрелка влево/вправо 18"/>
          <p:cNvSpPr/>
          <p:nvPr/>
        </p:nvSpPr>
        <p:spPr>
          <a:xfrm>
            <a:off x="4071934" y="2357430"/>
            <a:ext cx="1071570" cy="642942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войная стрелка влево/вправо 19"/>
          <p:cNvSpPr/>
          <p:nvPr/>
        </p:nvSpPr>
        <p:spPr>
          <a:xfrm>
            <a:off x="3714744" y="3571876"/>
            <a:ext cx="1143008" cy="642942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бъект 7"/>
          <p:cNvSpPr txBox="1">
            <a:spLocks/>
          </p:cNvSpPr>
          <p:nvPr/>
        </p:nvSpPr>
        <p:spPr>
          <a:xfrm>
            <a:off x="5000628" y="3357562"/>
            <a:ext cx="3929122" cy="100013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Адрес: Севастопольский </a:t>
            </a:r>
            <a:r>
              <a:rPr kumimoji="0" lang="ru-RU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пр-т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д.1, корп.1А,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Шаболовка, д.50</a:t>
            </a:r>
          </a:p>
          <a:p>
            <a:pPr lvl="0" algn="ctr">
              <a:defRPr/>
            </a:pPr>
            <a:r>
              <a:rPr lang="ru-RU" sz="1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Телефоны горячей линии</a:t>
            </a:r>
          </a:p>
          <a:p>
            <a:pPr lvl="0" algn="ctr">
              <a:defRPr/>
            </a:pPr>
            <a:r>
              <a:rPr lang="ru-RU" sz="1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8(499)123-23-56, 8(495) 633-71-30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Объект 7"/>
          <p:cNvSpPr txBox="1">
            <a:spLocks/>
          </p:cNvSpPr>
          <p:nvPr/>
        </p:nvSpPr>
        <p:spPr>
          <a:xfrm>
            <a:off x="214282" y="2357430"/>
            <a:ext cx="3929090" cy="78581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ru-RU" sz="14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ru-RU" sz="14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Адрес:</a:t>
            </a:r>
            <a:r>
              <a:rPr lang="ru-RU" sz="1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Даниловская</a:t>
            </a:r>
            <a:r>
              <a:rPr lang="ru-RU" sz="1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наб</a:t>
            </a:r>
            <a:r>
              <a:rPr lang="ru-RU" sz="1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., д. 2 корп. 1</a:t>
            </a:r>
          </a:p>
          <a:p>
            <a:pPr lvl="0" algn="ctr">
              <a:defRPr/>
            </a:pPr>
            <a:r>
              <a:rPr lang="ru-RU" sz="1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Телефон горячей линии</a:t>
            </a:r>
          </a:p>
          <a:p>
            <a:pPr lvl="0" algn="ctr">
              <a:defRPr/>
            </a:pPr>
            <a:r>
              <a:rPr lang="ru-RU" sz="1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8(499)235-20-98</a:t>
            </a:r>
            <a:endParaRPr lang="ru-RU" sz="20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" descr="C:\Users\ws34\Desktop\ФОТО НАГАТИНО САДОВНИК\ФАСАД ЦЕНТРА\IMG_46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4429132"/>
            <a:ext cx="3571900" cy="2005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840454"/>
          </a:xfr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Характеристика льготного населения районов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5" name="Диаграмма 10"/>
          <p:cNvGraphicFramePr>
            <a:graphicFrameLocks/>
          </p:cNvGraphicFramePr>
          <p:nvPr/>
        </p:nvGraphicFramePr>
        <p:xfrm>
          <a:off x="0" y="714357"/>
          <a:ext cx="9144000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 стрелкой 4"/>
          <p:cNvCxnSpPr/>
          <p:nvPr/>
        </p:nvCxnSpPr>
        <p:spPr>
          <a:xfrm rot="5400000">
            <a:off x="8286511" y="2187506"/>
            <a:ext cx="190979" cy="1588"/>
          </a:xfrm>
          <a:prstGeom prst="straightConnector1">
            <a:avLst/>
          </a:prstGeom>
          <a:ln w="22225">
            <a:noFill/>
            <a:tailEnd type="arrow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Блок-схема: альтернативный процесс 5"/>
          <p:cNvSpPr/>
          <p:nvPr/>
        </p:nvSpPr>
        <p:spPr>
          <a:xfrm>
            <a:off x="457200" y="946274"/>
            <a:ext cx="8001000" cy="381958"/>
          </a:xfrm>
          <a:prstGeom prst="flowChartAlternateProcess">
            <a:avLst/>
          </a:prstGeom>
          <a:solidFill>
            <a:srgbClr val="E3B269"/>
          </a:solidFill>
          <a:ln w="222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ГБУ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ТЦСО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«Коломенское» АУП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076056" y="1556792"/>
            <a:ext cx="1800000" cy="792000"/>
          </a:xfrm>
          <a:prstGeom prst="flowChartAlternateProcess">
            <a:avLst/>
          </a:prstGeom>
          <a:solidFill>
            <a:srgbClr val="E3B269"/>
          </a:solidFill>
          <a:ln w="222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Филиал </a:t>
            </a:r>
            <a:endParaRPr lang="ru-RU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Нагатино</a:t>
            </a:r>
            <a:endParaRPr lang="ru-RU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4000496" y="5072074"/>
            <a:ext cx="1080000" cy="252000"/>
          </a:xfrm>
          <a:prstGeom prst="flowChartAlternateProcess">
            <a:avLst/>
          </a:prstGeom>
          <a:solidFill>
            <a:srgbClr val="E3B269"/>
          </a:solidFill>
          <a:ln w="222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ОСО </a:t>
            </a: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1-8</a:t>
            </a:r>
            <a:endParaRPr lang="ru-RU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7020272" y="1556792"/>
            <a:ext cx="1800000" cy="792088"/>
          </a:xfrm>
          <a:prstGeom prst="flowChartAlternateProcess">
            <a:avLst/>
          </a:prstGeom>
          <a:solidFill>
            <a:srgbClr val="E3B269"/>
          </a:solidFill>
          <a:ln w="222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Филиал </a:t>
            </a:r>
            <a:endParaRPr lang="ru-RU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Нагатино</a:t>
            </a: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pPr algn="ctr">
              <a:defRPr/>
            </a:pP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Садовники </a:t>
            </a:r>
            <a:endParaRPr lang="ru-RU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2483768" y="1556792"/>
            <a:ext cx="1800000" cy="792000"/>
          </a:xfrm>
          <a:prstGeom prst="flowChartAlternateProcess">
            <a:avLst/>
          </a:prstGeom>
          <a:solidFill>
            <a:srgbClr val="E3B269"/>
          </a:solidFill>
          <a:ln w="222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Филиал</a:t>
            </a:r>
          </a:p>
          <a:p>
            <a:pPr algn="ctr">
              <a:defRPr/>
            </a:pP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Даниловский</a:t>
            </a: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467544" y="1556792"/>
            <a:ext cx="1800000" cy="792000"/>
          </a:xfrm>
          <a:prstGeom prst="flowChartAlternateProcess">
            <a:avLst/>
          </a:prstGeom>
          <a:solidFill>
            <a:srgbClr val="E3B269"/>
          </a:solidFill>
          <a:ln w="222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Филиал </a:t>
            </a:r>
            <a:endParaRPr lang="ru-RU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Донской</a:t>
            </a:r>
            <a:endParaRPr lang="ru-RU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7000892" y="3571876"/>
            <a:ext cx="1224000" cy="252000"/>
          </a:xfrm>
          <a:prstGeom prst="flowChartAlternateProcess">
            <a:avLst/>
          </a:prstGeom>
          <a:solidFill>
            <a:srgbClr val="E3B269"/>
          </a:solidFill>
          <a:ln w="222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ОСО </a:t>
            </a: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9-16</a:t>
            </a:r>
            <a:endParaRPr lang="ru-RU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1000100" y="3571876"/>
            <a:ext cx="1296000" cy="252000"/>
          </a:xfrm>
          <a:prstGeom prst="flowChartAlternateProcess">
            <a:avLst/>
          </a:prstGeom>
          <a:solidFill>
            <a:srgbClr val="E3B269"/>
          </a:solidFill>
          <a:ln w="222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ОСО </a:t>
            </a: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25-28</a:t>
            </a:r>
            <a:endParaRPr lang="ru-RU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7020272" y="2492896"/>
            <a:ext cx="720000" cy="252000"/>
          </a:xfrm>
          <a:prstGeom prst="flowChartAlternateProcess">
            <a:avLst/>
          </a:prstGeom>
          <a:solidFill>
            <a:srgbClr val="E3B269"/>
          </a:solidFill>
          <a:ln w="222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ОДП </a:t>
            </a: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1547664" y="2492896"/>
            <a:ext cx="720000" cy="252000"/>
          </a:xfrm>
          <a:prstGeom prst="flowChartAlternateProcess">
            <a:avLst/>
          </a:prstGeom>
          <a:solidFill>
            <a:srgbClr val="E3B269"/>
          </a:solidFill>
          <a:ln w="222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ОДП </a:t>
            </a: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214282" y="4643446"/>
            <a:ext cx="2160000" cy="540000"/>
          </a:xfrm>
          <a:prstGeom prst="flowChartAlternateProcess">
            <a:avLst/>
          </a:prstGeom>
          <a:solidFill>
            <a:srgbClr val="E3B269"/>
          </a:solidFill>
          <a:ln w="222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Пункт выдачи вещей б/у</a:t>
            </a: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1475656" y="2852936"/>
            <a:ext cx="828000" cy="252000"/>
          </a:xfrm>
          <a:prstGeom prst="flowChartAlternateProcess">
            <a:avLst/>
          </a:prstGeom>
          <a:solidFill>
            <a:srgbClr val="E3B269"/>
          </a:solidFill>
          <a:ln w="222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ОСРИ</a:t>
            </a:r>
            <a:endParaRPr lang="ru-RU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214282" y="3929066"/>
            <a:ext cx="2088000" cy="252000"/>
          </a:xfrm>
          <a:prstGeom prst="flowChartAlternateProcess">
            <a:avLst/>
          </a:prstGeom>
          <a:solidFill>
            <a:srgbClr val="E3B269"/>
          </a:solidFill>
          <a:ln w="222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Пункт выдачи ТСР</a:t>
            </a: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5796136" y="2492896"/>
            <a:ext cx="1044000" cy="252000"/>
          </a:xfrm>
          <a:prstGeom prst="flowChartAlternateProcess">
            <a:avLst/>
          </a:prstGeom>
          <a:solidFill>
            <a:srgbClr val="E3B269"/>
          </a:solidFill>
          <a:ln w="222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ОСРД-И</a:t>
            </a:r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5292080" y="2852936"/>
            <a:ext cx="1548000" cy="252000"/>
          </a:xfrm>
          <a:prstGeom prst="flowChartAlternateProcess">
            <a:avLst/>
          </a:prstGeom>
          <a:solidFill>
            <a:srgbClr val="E3B269"/>
          </a:solidFill>
          <a:ln w="222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ОСРД-И МВ</a:t>
            </a:r>
            <a:endParaRPr lang="ru-RU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4000496" y="5429264"/>
            <a:ext cx="1476000" cy="252000"/>
          </a:xfrm>
          <a:prstGeom prst="flowChartAlternateProcess">
            <a:avLst/>
          </a:prstGeom>
          <a:solidFill>
            <a:srgbClr val="E3B269"/>
          </a:solidFill>
          <a:ln w="222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ОПГОИАиП</a:t>
            </a:r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4000496" y="4357694"/>
            <a:ext cx="720000" cy="252000"/>
          </a:xfrm>
          <a:prstGeom prst="flowChartAlternateProcess">
            <a:avLst/>
          </a:prstGeom>
          <a:solidFill>
            <a:srgbClr val="E3B269"/>
          </a:solidFill>
          <a:ln w="222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ОДП </a:t>
            </a:r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4000496" y="4714884"/>
            <a:ext cx="864000" cy="252000"/>
          </a:xfrm>
          <a:prstGeom prst="flowChartAlternateProcess">
            <a:avLst/>
          </a:prstGeom>
          <a:solidFill>
            <a:srgbClr val="E3B269"/>
          </a:solidFill>
          <a:ln w="222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ОССО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 rot="5400000">
            <a:off x="4476511" y="1423590"/>
            <a:ext cx="190979" cy="1588"/>
          </a:xfrm>
          <a:prstGeom prst="straightConnector1">
            <a:avLst/>
          </a:prstGeom>
          <a:ln w="22225">
            <a:noFill/>
            <a:tailEnd type="arrow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7938069" y="1455486"/>
            <a:ext cx="126656" cy="794"/>
          </a:xfrm>
          <a:prstGeom prst="straightConnector1">
            <a:avLst/>
          </a:prstGeom>
          <a:ln w="22225">
            <a:noFill/>
            <a:tailEnd type="arrow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>
            <a:off x="875821" y="2015947"/>
            <a:ext cx="381958" cy="152400"/>
          </a:xfrm>
          <a:prstGeom prst="straightConnector1">
            <a:avLst/>
          </a:prstGeom>
          <a:ln w="22225">
            <a:noFill/>
            <a:tailEnd type="arrow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9" idx="0"/>
          </p:cNvCxnSpPr>
          <p:nvPr/>
        </p:nvCxnSpPr>
        <p:spPr>
          <a:xfrm flipH="1">
            <a:off x="7920272" y="1302154"/>
            <a:ext cx="169504" cy="254638"/>
          </a:xfrm>
          <a:prstGeom prst="straightConnector1">
            <a:avLst/>
          </a:prstGeom>
          <a:ln w="22225">
            <a:noFill/>
            <a:tailEnd type="arrow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1" idx="0"/>
          </p:cNvCxnSpPr>
          <p:nvPr/>
        </p:nvCxnSpPr>
        <p:spPr>
          <a:xfrm>
            <a:off x="1093913" y="1302153"/>
            <a:ext cx="273631" cy="254639"/>
          </a:xfrm>
          <a:prstGeom prst="straightConnector1">
            <a:avLst/>
          </a:prstGeom>
          <a:ln w="22225">
            <a:noFill/>
            <a:tailEnd type="arrow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5435280" y="2028357"/>
            <a:ext cx="254639" cy="1588"/>
          </a:xfrm>
          <a:prstGeom prst="straightConnector1">
            <a:avLst/>
          </a:prstGeom>
          <a:ln w="22225">
            <a:noFill/>
            <a:tailEnd type="arrow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6200000" flipH="1">
            <a:off x="6488583" y="2118186"/>
            <a:ext cx="891235" cy="457200"/>
          </a:xfrm>
          <a:prstGeom prst="straightConnector1">
            <a:avLst/>
          </a:prstGeom>
          <a:ln w="22225">
            <a:noFill/>
            <a:tailEnd type="arrow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>
            <a:off x="2266712" y="2950628"/>
            <a:ext cx="190979" cy="3175"/>
          </a:xfrm>
          <a:prstGeom prst="straightConnector1">
            <a:avLst/>
          </a:prstGeom>
          <a:ln>
            <a:noFill/>
            <a:tailEnd type="arrow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>
            <a:off x="3943111" y="2721811"/>
            <a:ext cx="190979" cy="76200"/>
          </a:xfrm>
          <a:prstGeom prst="straightConnector1">
            <a:avLst/>
          </a:prstGeom>
          <a:ln>
            <a:noFill/>
            <a:tailEnd type="arrow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8188557" y="2740861"/>
            <a:ext cx="190979" cy="38100"/>
          </a:xfrm>
          <a:prstGeom prst="straightConnector1">
            <a:avLst/>
          </a:prstGeom>
          <a:ln>
            <a:noFill/>
            <a:tailEnd type="arrow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>
            <a:off x="7187882" y="3428075"/>
            <a:ext cx="254639" cy="3175"/>
          </a:xfrm>
          <a:prstGeom prst="straightConnector1">
            <a:avLst/>
          </a:prstGeom>
          <a:ln>
            <a:noFill/>
            <a:tailEnd type="arrow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Блок-схема: альтернативный процесс 34"/>
          <p:cNvSpPr/>
          <p:nvPr/>
        </p:nvSpPr>
        <p:spPr>
          <a:xfrm>
            <a:off x="1403648" y="3212976"/>
            <a:ext cx="864000" cy="252000"/>
          </a:xfrm>
          <a:prstGeom prst="flowChartAlternateProcess">
            <a:avLst/>
          </a:prstGeom>
          <a:solidFill>
            <a:srgbClr val="E3B269"/>
          </a:solidFill>
          <a:ln w="222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ОССО</a:t>
            </a:r>
          </a:p>
        </p:txBody>
      </p:sp>
      <p:sp>
        <p:nvSpPr>
          <p:cNvPr id="36" name="Блок-схема: альтернативный процесс 35"/>
          <p:cNvSpPr/>
          <p:nvPr/>
        </p:nvSpPr>
        <p:spPr>
          <a:xfrm>
            <a:off x="7020272" y="3212976"/>
            <a:ext cx="864000" cy="252000"/>
          </a:xfrm>
          <a:prstGeom prst="flowChartAlternateProcess">
            <a:avLst/>
          </a:prstGeom>
          <a:solidFill>
            <a:srgbClr val="E3B269"/>
          </a:solidFill>
          <a:ln w="222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ОССО</a:t>
            </a:r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7020272" y="2852936"/>
            <a:ext cx="792000" cy="252000"/>
          </a:xfrm>
          <a:prstGeom prst="flowChartAlternateProcess">
            <a:avLst/>
          </a:prstGeom>
          <a:solidFill>
            <a:srgbClr val="E3B269"/>
          </a:solidFill>
          <a:ln w="222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МСС</a:t>
            </a:r>
            <a:endParaRPr lang="ru-RU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Блок-схема: альтернативный процесс 37"/>
          <p:cNvSpPr/>
          <p:nvPr/>
        </p:nvSpPr>
        <p:spPr>
          <a:xfrm>
            <a:off x="4788024" y="3212976"/>
            <a:ext cx="2088000" cy="252000"/>
          </a:xfrm>
          <a:prstGeom prst="flowChartAlternateProcess">
            <a:avLst/>
          </a:prstGeom>
          <a:solidFill>
            <a:srgbClr val="E3B269"/>
          </a:solidFill>
          <a:ln w="222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Пункт выдачи ТСР</a:t>
            </a:r>
          </a:p>
        </p:txBody>
      </p:sp>
      <p:cxnSp>
        <p:nvCxnSpPr>
          <p:cNvPr id="39" name="Прямая со стрелкой 38"/>
          <p:cNvCxnSpPr/>
          <p:nvPr/>
        </p:nvCxnSpPr>
        <p:spPr>
          <a:xfrm rot="5400000">
            <a:off x="2554744" y="3022636"/>
            <a:ext cx="190979" cy="3175"/>
          </a:xfrm>
          <a:prstGeom prst="straightConnector1">
            <a:avLst/>
          </a:prstGeom>
          <a:ln>
            <a:noFill/>
            <a:tailEnd type="arrow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5400000">
            <a:off x="4231143" y="2793819"/>
            <a:ext cx="190979" cy="76200"/>
          </a:xfrm>
          <a:prstGeom prst="straightConnector1">
            <a:avLst/>
          </a:prstGeom>
          <a:ln>
            <a:noFill/>
            <a:tailEnd type="arrow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5400000">
            <a:off x="2194704" y="2950628"/>
            <a:ext cx="190979" cy="3175"/>
          </a:xfrm>
          <a:prstGeom prst="straightConnector1">
            <a:avLst/>
          </a:prstGeom>
          <a:ln>
            <a:noFill/>
            <a:tailEnd type="arrow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5400000">
            <a:off x="3871103" y="2721811"/>
            <a:ext cx="190979" cy="76200"/>
          </a:xfrm>
          <a:prstGeom prst="straightConnector1">
            <a:avLst/>
          </a:prstGeom>
          <a:ln>
            <a:noFill/>
            <a:tailEnd type="arrow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Блок-схема: альтернативный процесс 42"/>
          <p:cNvSpPr/>
          <p:nvPr/>
        </p:nvSpPr>
        <p:spPr>
          <a:xfrm>
            <a:off x="2500298" y="3571876"/>
            <a:ext cx="1296000" cy="252000"/>
          </a:xfrm>
          <a:prstGeom prst="flowChartAlternateProcess">
            <a:avLst/>
          </a:prstGeom>
          <a:solidFill>
            <a:srgbClr val="E3B269"/>
          </a:solidFill>
          <a:ln w="222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ОСО </a:t>
            </a: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17-24</a:t>
            </a:r>
            <a:endParaRPr lang="ru-RU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Блок-схема: альтернативный процесс 43"/>
          <p:cNvSpPr/>
          <p:nvPr/>
        </p:nvSpPr>
        <p:spPr>
          <a:xfrm>
            <a:off x="2483768" y="3212976"/>
            <a:ext cx="873786" cy="287462"/>
          </a:xfrm>
          <a:prstGeom prst="flowChartAlternateProcess">
            <a:avLst/>
          </a:prstGeom>
          <a:solidFill>
            <a:srgbClr val="E3B269"/>
          </a:solidFill>
          <a:ln w="222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ОДП </a:t>
            </a:r>
            <a:endParaRPr lang="ru-RU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2483768" y="2492896"/>
            <a:ext cx="828000" cy="252000"/>
          </a:xfrm>
          <a:prstGeom prst="flowChartAlternateProcess">
            <a:avLst/>
          </a:prstGeom>
          <a:solidFill>
            <a:srgbClr val="E3B269"/>
          </a:solidFill>
          <a:ln w="222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ОСРИ </a:t>
            </a:r>
          </a:p>
        </p:txBody>
      </p:sp>
      <p:sp>
        <p:nvSpPr>
          <p:cNvPr id="46" name="Блок-схема: альтернативный процесс 45"/>
          <p:cNvSpPr/>
          <p:nvPr/>
        </p:nvSpPr>
        <p:spPr>
          <a:xfrm>
            <a:off x="214282" y="4286256"/>
            <a:ext cx="2124000" cy="252000"/>
          </a:xfrm>
          <a:prstGeom prst="flowChartAlternateProcess">
            <a:avLst/>
          </a:prstGeom>
          <a:solidFill>
            <a:srgbClr val="E3B269"/>
          </a:solidFill>
          <a:ln w="222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Пункт проката ТСР</a:t>
            </a:r>
          </a:p>
        </p:txBody>
      </p:sp>
      <p:cxnSp>
        <p:nvCxnSpPr>
          <p:cNvPr id="47" name="Прямая со стрелкой 46"/>
          <p:cNvCxnSpPr/>
          <p:nvPr/>
        </p:nvCxnSpPr>
        <p:spPr>
          <a:xfrm rot="5400000">
            <a:off x="2482736" y="3022636"/>
            <a:ext cx="190979" cy="3175"/>
          </a:xfrm>
          <a:prstGeom prst="straightConnector1">
            <a:avLst/>
          </a:prstGeom>
          <a:ln>
            <a:noFill/>
            <a:tailEnd type="arrow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5400000">
            <a:off x="4159135" y="2793819"/>
            <a:ext cx="190979" cy="76200"/>
          </a:xfrm>
          <a:prstGeom prst="straightConnector1">
            <a:avLst/>
          </a:prstGeom>
          <a:ln>
            <a:noFill/>
            <a:tailEnd type="arrow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Блок-схема: альтернативный процесс 48"/>
          <p:cNvSpPr/>
          <p:nvPr/>
        </p:nvSpPr>
        <p:spPr>
          <a:xfrm>
            <a:off x="2483768" y="2852936"/>
            <a:ext cx="864000" cy="252000"/>
          </a:xfrm>
          <a:prstGeom prst="flowChartAlternateProcess">
            <a:avLst/>
          </a:prstGeom>
          <a:solidFill>
            <a:srgbClr val="E3B269"/>
          </a:solidFill>
          <a:ln w="222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ОССО</a:t>
            </a:r>
          </a:p>
        </p:txBody>
      </p:sp>
      <p:sp>
        <p:nvSpPr>
          <p:cNvPr id="50" name="Блок-схема: альтернативный процесс 49"/>
          <p:cNvSpPr/>
          <p:nvPr/>
        </p:nvSpPr>
        <p:spPr>
          <a:xfrm>
            <a:off x="3929058" y="3643314"/>
            <a:ext cx="1800000" cy="642942"/>
          </a:xfrm>
          <a:prstGeom prst="flowChartAlternateProcess">
            <a:avLst/>
          </a:prstGeom>
          <a:solidFill>
            <a:srgbClr val="E3B269"/>
          </a:solidFill>
          <a:ln w="222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Коломенское</a:t>
            </a:r>
            <a:endParaRPr lang="ru-RU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" name="Соединительная линия уступом 50"/>
          <p:cNvCxnSpPr/>
          <p:nvPr/>
        </p:nvCxnSpPr>
        <p:spPr>
          <a:xfrm rot="5400000">
            <a:off x="3428992" y="2500306"/>
            <a:ext cx="2143140" cy="1588"/>
          </a:xfrm>
          <a:prstGeom prst="bentConnector3">
            <a:avLst>
              <a:gd name="adj1" fmla="val 50000"/>
            </a:avLst>
          </a:prstGeom>
          <a:ln w="5715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1331640" y="1340768"/>
            <a:ext cx="0" cy="216024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3347864" y="1340768"/>
            <a:ext cx="0" cy="216024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5940152" y="1340768"/>
            <a:ext cx="0" cy="216024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7884368" y="1340768"/>
            <a:ext cx="0" cy="216024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Блок-схема: альтернативный процесс 55"/>
          <p:cNvSpPr/>
          <p:nvPr/>
        </p:nvSpPr>
        <p:spPr>
          <a:xfrm>
            <a:off x="4000496" y="5786454"/>
            <a:ext cx="1428760" cy="214314"/>
          </a:xfrm>
          <a:prstGeom prst="flowChartAlternateProcess">
            <a:avLst/>
          </a:prstGeom>
          <a:solidFill>
            <a:srgbClr val="E3B269"/>
          </a:solidFill>
          <a:ln w="222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ОККОСУ</a:t>
            </a:r>
            <a:endParaRPr lang="ru-RU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Заголовок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7772400" cy="500066"/>
          </a:xfrm>
          <a:solidFill>
            <a:srgbClr val="FBCF8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ГБУ ТЦСО  «Коломенское»</a:t>
            </a:r>
            <a:r>
              <a:rPr lang="ru-RU" sz="24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9" name="Блок-схема: альтернативный процесс 58"/>
          <p:cNvSpPr/>
          <p:nvPr/>
        </p:nvSpPr>
        <p:spPr>
          <a:xfrm>
            <a:off x="5786446" y="4143380"/>
            <a:ext cx="3071834" cy="1571636"/>
          </a:xfrm>
          <a:prstGeom prst="flowChartAlternateProcess">
            <a:avLst/>
          </a:prstGeom>
          <a:solidFill>
            <a:srgbClr val="FBCF8F"/>
          </a:solidFill>
          <a:ln w="222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Полномочия  по работе с 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детьми (ОДПН и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ОСПСиД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переданы в ГБУ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ЦСПСиД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Берегиня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с 15.02.2016 г.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5" grpId="0" animBg="1"/>
      <p:bldP spid="36" grpId="0" animBg="1"/>
      <p:bldP spid="37" grpId="0" animBg="1"/>
      <p:bldP spid="38" grpId="0" animBg="1"/>
      <p:bldP spid="43" grpId="0" animBg="1"/>
      <p:bldP spid="44" grpId="0" animBg="1"/>
      <p:bldP spid="45" grpId="0" animBg="1"/>
      <p:bldP spid="46" grpId="0" animBg="1"/>
      <p:bldP spid="49" grpId="0" animBg="1"/>
      <p:bldP spid="50" grpId="0" animBg="1"/>
      <p:bldP spid="56" grpId="0" animBg="1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" name="Объект 3"/>
          <p:cNvGraphicFramePr>
            <a:graphicFrameLocks/>
          </p:cNvGraphicFramePr>
          <p:nvPr/>
        </p:nvGraphicFramePr>
        <p:xfrm>
          <a:off x="5429256" y="1428736"/>
          <a:ext cx="3357586" cy="5052943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344858"/>
                <a:gridCol w="1012728"/>
              </a:tblGrid>
              <a:tr h="4362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Должность 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73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иректор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97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Главный бухгалтер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343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Зам.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директора 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097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Зав. филиала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73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Зав. отделениями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97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Спец.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соц. работе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872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Соц.работник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337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73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МОП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73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Бухгалтер 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</a:tr>
              <a:tr h="3773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Психолог 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1800" b="0" dirty="0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73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56</a:t>
                      </a:r>
                      <a:endParaRPr lang="ru-RU" sz="1800" b="0" dirty="0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213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522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4" name="Диаграмма 63"/>
          <p:cNvGraphicFramePr>
            <a:graphicFrameLocks/>
          </p:cNvGraphicFramePr>
          <p:nvPr/>
        </p:nvGraphicFramePr>
        <p:xfrm>
          <a:off x="0" y="1071546"/>
          <a:ext cx="5334000" cy="3610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5" name="Диаграмма 2"/>
          <p:cNvGraphicFramePr>
            <a:graphicFrameLocks/>
          </p:cNvGraphicFramePr>
          <p:nvPr/>
        </p:nvGraphicFramePr>
        <p:xfrm>
          <a:off x="285720" y="4143380"/>
          <a:ext cx="4851400" cy="2714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6" name="Заголовок 1"/>
          <p:cNvSpPr>
            <a:spLocks noGrp="1"/>
          </p:cNvSpPr>
          <p:nvPr>
            <p:ph type="title"/>
          </p:nvPr>
        </p:nvSpPr>
        <p:spPr>
          <a:xfrm>
            <a:off x="1714480" y="285728"/>
            <a:ext cx="6486516" cy="500066"/>
          </a:xfrm>
          <a:solidFill>
            <a:srgbClr val="FF0000">
              <a:alpha val="9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Характеристика состава сотрудников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83313" cy="795801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Временное трудоустройство </a:t>
            </a:r>
            <a:b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несовершеннолетних граждан в возрасте от 14 до 18 лет</a:t>
            </a:r>
            <a:endParaRPr lang="ru-RU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228601" y="3849558"/>
            <a:ext cx="8608256" cy="859050"/>
            <a:chOff x="1373" y="1436"/>
            <a:chExt cx="13299" cy="294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gray">
            <a:xfrm rot="3419336">
              <a:off x="1657" y="1191"/>
              <a:ext cx="153" cy="721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gray">
            <a:xfrm>
              <a:off x="2584" y="1436"/>
              <a:ext cx="12088" cy="221"/>
            </a:xfrm>
            <a:prstGeom prst="rect">
              <a:avLst/>
            </a:prstGeom>
            <a:noFill/>
            <a:ln>
              <a:solidFill>
                <a:srgbClr val="FF5050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Разработан пакет документов: Трудовой договор, Должностная инструкция, </a:t>
              </a:r>
            </a:p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графики работы, маршрутные листы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gray">
            <a:xfrm>
              <a:off x="1598" y="1439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4</a:t>
              </a:r>
            </a:p>
          </p:txBody>
        </p:sp>
      </p:grp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243584" y="1219204"/>
            <a:ext cx="8595616" cy="922239"/>
            <a:chOff x="1292" y="2093"/>
            <a:chExt cx="3210" cy="197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327" y="2112"/>
              <a:ext cx="127" cy="19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1564" y="2093"/>
              <a:ext cx="2938" cy="197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Приказ ДТСЗН г. Москвы № 901 от 18 августа 2016 года «О проведении </a:t>
              </a:r>
            </a:p>
            <a:p>
              <a:r>
                <a:rPr lang="ru-RU" dirty="0" err="1" smtClean="0">
                  <a:latin typeface="Times New Roman" pitchFamily="18" charset="0"/>
                  <a:cs typeface="Times New Roman" pitchFamily="18" charset="0"/>
                </a:rPr>
                <a:t>пилотного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проекта  по реализации мероприятий по организации временной </a:t>
              </a:r>
            </a:p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занятости молодежи  в подведомственных учреждениях ДТСЗН г. Москвы»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329" y="2142"/>
              <a:ext cx="151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/>
                <a:t>1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261258" y="2151071"/>
            <a:ext cx="8534400" cy="921999"/>
            <a:chOff x="1347" y="2607"/>
            <a:chExt cx="4563" cy="344"/>
          </a:xfrm>
        </p:grpSpPr>
        <p:sp>
          <p:nvSpPr>
            <p:cNvPr id="15" name="Rectangle 14"/>
            <p:cNvSpPr>
              <a:spLocks noChangeArrowheads="1"/>
            </p:cNvSpPr>
            <p:nvPr/>
          </p:nvSpPr>
          <p:spPr bwMode="gray">
            <a:xfrm rot="3419336">
              <a:off x="1391" y="2621"/>
              <a:ext cx="169" cy="25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gray">
            <a:xfrm>
              <a:off x="1735" y="2607"/>
              <a:ext cx="4175" cy="344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13.09.2016 года был заключен Договор № ЦЗМ – 08/2016 ВЗ «Об </a:t>
              </a:r>
            </a:p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организации временного трудоустройства несовершеннолетних граждан в </a:t>
              </a:r>
            </a:p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возрасте от 14 до 18 лет.»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gray">
            <a:xfrm>
              <a:off x="1437" y="2638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2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254653" y="3143795"/>
            <a:ext cx="8551888" cy="647170"/>
            <a:chOff x="1222" y="3197"/>
            <a:chExt cx="4467" cy="284"/>
          </a:xfrm>
        </p:grpSpPr>
        <p:sp>
          <p:nvSpPr>
            <p:cNvPr id="19" name="Rectangle 19"/>
            <p:cNvSpPr>
              <a:spLocks noChangeArrowheads="1"/>
            </p:cNvSpPr>
            <p:nvPr/>
          </p:nvSpPr>
          <p:spPr bwMode="gray">
            <a:xfrm rot="3419336">
              <a:off x="1246" y="3240"/>
              <a:ext cx="202" cy="249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gray">
            <a:xfrm>
              <a:off x="1618" y="3197"/>
              <a:ext cx="4071" cy="284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Дополнительным штатным расписанием в ГБУ ТЦСО «Коломенское» было </a:t>
              </a:r>
            </a:p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создано 8 штатных единиц по должности «Курьер»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/>
                <a:t>3</a:t>
              </a:r>
            </a:p>
          </p:txBody>
        </p:sp>
      </p:grpSp>
      <p:grpSp>
        <p:nvGrpSpPr>
          <p:cNvPr id="22" name="Group 22"/>
          <p:cNvGrpSpPr>
            <a:grpSpLocks/>
          </p:cNvGrpSpPr>
          <p:nvPr/>
        </p:nvGrpSpPr>
        <p:grpSpPr bwMode="auto">
          <a:xfrm>
            <a:off x="278290" y="4533336"/>
            <a:ext cx="8582874" cy="924301"/>
            <a:chOff x="1040" y="3107"/>
            <a:chExt cx="14220" cy="443"/>
          </a:xfrm>
        </p:grpSpPr>
        <p:sp>
          <p:nvSpPr>
            <p:cNvPr id="23" name="Rectangle 24"/>
            <p:cNvSpPr>
              <a:spLocks noChangeArrowheads="1"/>
            </p:cNvSpPr>
            <p:nvPr/>
          </p:nvSpPr>
          <p:spPr bwMode="gray">
            <a:xfrm rot="3419336">
              <a:off x="1260" y="2993"/>
              <a:ext cx="204" cy="643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4" name="Text Box 25"/>
            <p:cNvSpPr txBox="1">
              <a:spLocks noChangeArrowheads="1"/>
            </p:cNvSpPr>
            <p:nvPr/>
          </p:nvSpPr>
          <p:spPr bwMode="gray">
            <a:xfrm>
              <a:off x="2292" y="3107"/>
              <a:ext cx="12968" cy="443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На созданные должности курьеров были приняты 8 несовершеннолетних </a:t>
              </a:r>
            </a:p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школьников и студентов средних профессиональных и высших учебных </a:t>
              </a:r>
            </a:p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заведений.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 Box 26"/>
            <p:cNvSpPr txBox="1">
              <a:spLocks noChangeArrowheads="1"/>
            </p:cNvSpPr>
            <p:nvPr/>
          </p:nvSpPr>
          <p:spPr bwMode="gray">
            <a:xfrm>
              <a:off x="1246" y="3176"/>
              <a:ext cx="390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/>
                <a:t>5</a:t>
              </a:r>
            </a:p>
          </p:txBody>
        </p:sp>
      </p:grpSp>
      <p:sp>
        <p:nvSpPr>
          <p:cNvPr id="27" name="Табличка 26"/>
          <p:cNvSpPr/>
          <p:nvPr/>
        </p:nvSpPr>
        <p:spPr>
          <a:xfrm>
            <a:off x="928662" y="5643578"/>
            <a:ext cx="2143140" cy="917824"/>
          </a:xfrm>
          <a:prstGeom prst="plaque">
            <a:avLst>
              <a:gd name="adj" fmla="val 23067"/>
            </a:avLst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rgbClr val="5C2A08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b="1" dirty="0" smtClean="0">
                <a:solidFill>
                  <a:srgbClr val="5C2A08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600" b="1" dirty="0" err="1" smtClean="0">
                <a:solidFill>
                  <a:srgbClr val="5C2A08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b="1" dirty="0" smtClean="0">
                <a:solidFill>
                  <a:srgbClr val="5C2A08"/>
                </a:solidFill>
                <a:latin typeface="Times New Roman" pitchFamily="18" charset="0"/>
                <a:cs typeface="Times New Roman" pitchFamily="18" charset="0"/>
              </a:rPr>
              <a:t> от ГБУ ТЦСО </a:t>
            </a:r>
          </a:p>
          <a:p>
            <a:pPr algn="ctr"/>
            <a:r>
              <a:rPr lang="ru-RU" sz="1600" b="1" dirty="0" smtClean="0">
                <a:solidFill>
                  <a:srgbClr val="5C2A08"/>
                </a:solidFill>
                <a:latin typeface="Times New Roman" pitchFamily="18" charset="0"/>
                <a:cs typeface="Times New Roman" pitchFamily="18" charset="0"/>
              </a:rPr>
              <a:t>«Коломенское»</a:t>
            </a:r>
          </a:p>
          <a:p>
            <a:pPr algn="ctr"/>
            <a:r>
              <a:rPr lang="ru-RU" sz="1600" b="1" dirty="0" smtClean="0">
                <a:solidFill>
                  <a:srgbClr val="5C2A08"/>
                </a:solidFill>
                <a:latin typeface="Times New Roman" pitchFamily="18" charset="0"/>
                <a:cs typeface="Times New Roman" pitchFamily="18" charset="0"/>
              </a:rPr>
              <a:t>14 000,00 руб.</a:t>
            </a:r>
            <a:endParaRPr lang="ru-RU" sz="1600" b="1" dirty="0">
              <a:solidFill>
                <a:srgbClr val="5C2A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Табличка 27"/>
          <p:cNvSpPr/>
          <p:nvPr/>
        </p:nvSpPr>
        <p:spPr>
          <a:xfrm>
            <a:off x="3786182" y="5643578"/>
            <a:ext cx="1967645" cy="857256"/>
          </a:xfrm>
          <a:prstGeom prst="plaque">
            <a:avLst>
              <a:gd name="adj" fmla="val 23067"/>
            </a:avLst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5C2A08"/>
                </a:solidFill>
                <a:latin typeface="Times New Roman" pitchFamily="18" charset="0"/>
                <a:cs typeface="Times New Roman" pitchFamily="18" charset="0"/>
              </a:rPr>
              <a:t>компенсация за проезд  </a:t>
            </a:r>
          </a:p>
          <a:p>
            <a:pPr algn="ctr"/>
            <a:r>
              <a:rPr lang="ru-RU" sz="1600" b="1" dirty="0" smtClean="0">
                <a:solidFill>
                  <a:srgbClr val="5C2A08"/>
                </a:solidFill>
                <a:latin typeface="Times New Roman" pitchFamily="18" charset="0"/>
                <a:cs typeface="Times New Roman" pitchFamily="18" charset="0"/>
              </a:rPr>
              <a:t>605,00 руб.</a:t>
            </a:r>
            <a:endParaRPr lang="ru-RU" sz="1600" b="1" dirty="0">
              <a:solidFill>
                <a:srgbClr val="5C2A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Табличка 28"/>
          <p:cNvSpPr/>
          <p:nvPr/>
        </p:nvSpPr>
        <p:spPr>
          <a:xfrm>
            <a:off x="6429388" y="5643578"/>
            <a:ext cx="2523181" cy="903425"/>
          </a:xfrm>
          <a:prstGeom prst="plaque">
            <a:avLst>
              <a:gd name="adj" fmla="val 23067"/>
            </a:avLst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5C2A08"/>
                </a:solidFill>
                <a:latin typeface="Times New Roman" pitchFamily="18" charset="0"/>
                <a:cs typeface="Times New Roman" pitchFamily="18" charset="0"/>
              </a:rPr>
              <a:t>материальная </a:t>
            </a:r>
          </a:p>
          <a:p>
            <a:pPr algn="ctr"/>
            <a:r>
              <a:rPr lang="ru-RU" sz="1600" b="1" dirty="0" smtClean="0">
                <a:solidFill>
                  <a:srgbClr val="5C2A08"/>
                </a:solidFill>
                <a:latin typeface="Times New Roman" pitchFamily="18" charset="0"/>
                <a:cs typeface="Times New Roman" pitchFamily="18" charset="0"/>
              </a:rPr>
              <a:t>поддержка  от </a:t>
            </a:r>
            <a:r>
              <a:rPr lang="ru-RU" sz="1600" b="1" dirty="0" err="1" smtClean="0">
                <a:solidFill>
                  <a:srgbClr val="5C2A08"/>
                </a:solidFill>
                <a:latin typeface="Times New Roman" pitchFamily="18" charset="0"/>
                <a:cs typeface="Times New Roman" pitchFamily="18" charset="0"/>
              </a:rPr>
              <a:t>ЦЗМол</a:t>
            </a:r>
            <a:endParaRPr lang="ru-RU" sz="1600" b="1" dirty="0" smtClean="0">
              <a:solidFill>
                <a:srgbClr val="5C2A0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5C2A08"/>
                </a:solidFill>
                <a:latin typeface="Times New Roman" pitchFamily="18" charset="0"/>
                <a:cs typeface="Times New Roman" pitchFamily="18" charset="0"/>
              </a:rPr>
              <a:t>9900,00 руб.</a:t>
            </a:r>
            <a:endParaRPr lang="ru-RU" sz="1600" b="1" dirty="0">
              <a:solidFill>
                <a:srgbClr val="5C2A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Крест 29"/>
          <p:cNvSpPr/>
          <p:nvPr/>
        </p:nvSpPr>
        <p:spPr>
          <a:xfrm>
            <a:off x="3143240" y="5786454"/>
            <a:ext cx="605504" cy="595155"/>
          </a:xfrm>
          <a:prstGeom prst="plus">
            <a:avLst>
              <a:gd name="adj" fmla="val 26495"/>
            </a:avLst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30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Крест 30"/>
          <p:cNvSpPr/>
          <p:nvPr/>
        </p:nvSpPr>
        <p:spPr>
          <a:xfrm>
            <a:off x="5786446" y="5786454"/>
            <a:ext cx="605504" cy="595155"/>
          </a:xfrm>
          <a:prstGeom prst="plus">
            <a:avLst>
              <a:gd name="adj" fmla="val 26495"/>
            </a:avLst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30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3143272" cy="35719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ОХРАНА ТРУДА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-214346" y="500042"/>
          <a:ext cx="4429156" cy="1928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14876" y="142852"/>
            <a:ext cx="4171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ПЕРИОДИЧЕСКИЕ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МЕДИЦИНСКИЕ ОСМОТРЫ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Documents and Settings\Администратор\Рабочий стол\медосмотр.jpg"/>
          <p:cNvPicPr>
            <a:picLocks noChangeAspect="1" noChangeArrowheads="1"/>
          </p:cNvPicPr>
          <p:nvPr/>
        </p:nvPicPr>
        <p:blipFill>
          <a:blip r:embed="rId6" cstate="print"/>
          <a:srcRect t="7692" b="15385"/>
          <a:stretch>
            <a:fillRect/>
          </a:stretch>
        </p:blipFill>
        <p:spPr bwMode="auto">
          <a:xfrm>
            <a:off x="4572000" y="1071546"/>
            <a:ext cx="2117949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5" descr="C:\Documents and Settings\Администратор\Рабочий стол\protect_ohrana truda larg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12" y="1500174"/>
            <a:ext cx="1643074" cy="1218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Крест 9"/>
          <p:cNvSpPr/>
          <p:nvPr/>
        </p:nvSpPr>
        <p:spPr>
          <a:xfrm>
            <a:off x="6858016" y="1000108"/>
            <a:ext cx="1571636" cy="1357322"/>
          </a:xfrm>
          <a:prstGeom prst="plus">
            <a:avLst/>
          </a:prstGeom>
          <a:solidFill>
            <a:srgbClr val="FF0000">
              <a:alpha val="35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408 чел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Documents and Settings\Администратор\Рабочий стол\1386401317.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48" y="2786058"/>
            <a:ext cx="3357586" cy="241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 rot="10606352" flipV="1">
            <a:off x="2650292" y="2952846"/>
            <a:ext cx="857257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 и ЧС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00496" y="4643446"/>
            <a:ext cx="4857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Замеры сопротивления изоляции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электропроводки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24 414 руб.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Перезарядка огнетушителей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6 709 руб.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Закупка новых огнетушителей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10 510 руб.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Обучение сотрудников 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пожтехминимуму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9 000 руб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43372" y="4071942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Пожарная безопасность</a:t>
            </a:r>
          </a:p>
        </p:txBody>
      </p:sp>
      <p:pic>
        <p:nvPicPr>
          <p:cNvPr id="18" name="Picture 2" descr="C:\Documents and Settings\Администратор\Рабочий стол\homepageicon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2066" y="2714620"/>
            <a:ext cx="3143272" cy="1338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image" Target="../media/image45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1920</TotalTime>
  <Words>2091</Words>
  <Application>Microsoft Office PowerPoint</Application>
  <PresentationFormat>Экран (4:3)</PresentationFormat>
  <Paragraphs>493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Office Theme</vt:lpstr>
      <vt:lpstr>Custom Design</vt:lpstr>
      <vt:lpstr>Слайд 1</vt:lpstr>
      <vt:lpstr>25 лет добра: храним традиции  движемся вперед</vt:lpstr>
      <vt:lpstr>Слайд 3</vt:lpstr>
      <vt:lpstr>Слайд 4</vt:lpstr>
      <vt:lpstr>Характеристика льготного населения районов</vt:lpstr>
      <vt:lpstr> Структура ГБУ ТЦСО  «Коломенское» </vt:lpstr>
      <vt:lpstr>Характеристика состава сотрудников</vt:lpstr>
      <vt:lpstr>Временное трудоустройство  несовершеннолетних граждан в возрасте от 14 до 18 лет</vt:lpstr>
      <vt:lpstr>ОХРАНА ТРУДА</vt:lpstr>
      <vt:lpstr>Слайд 10</vt:lpstr>
      <vt:lpstr>Слайд 11</vt:lpstr>
      <vt:lpstr>Внедрение Стандарта качества управления ресурсами в системе социальной защиты населения города Москвы</vt:lpstr>
      <vt:lpstr>Слайд 13</vt:lpstr>
      <vt:lpstr>Анализ  заработной платы отдельных категорий</vt:lpstr>
      <vt:lpstr>Слайд 15</vt:lpstr>
      <vt:lpstr>Оказание платных социальных услуг</vt:lpstr>
      <vt:lpstr>Слайд 17</vt:lpstr>
      <vt:lpstr>Слайд 18</vt:lpstr>
      <vt:lpstr>Слайд 19</vt:lpstr>
      <vt:lpstr>Отделения социального обслуживания на дому</vt:lpstr>
      <vt:lpstr>ОТДЕЛЕНИЕ  ДНЕВНОГО  ПРЕБЫВАНИЯ  ГРАЖДАН ПОЖИЛОГО ВОЗРАСТА  И ИНВАЛИДОВ </vt:lpstr>
      <vt:lpstr>Слайд 22</vt:lpstr>
      <vt:lpstr>Слайд 23</vt:lpstr>
      <vt:lpstr>Слайд 24</vt:lpstr>
      <vt:lpstr>Слайд 25</vt:lpstr>
      <vt:lpstr>филиал «Нагатино»  </vt:lpstr>
      <vt:lpstr>Слайд 27</vt:lpstr>
      <vt:lpstr>Слайд 28</vt:lpstr>
      <vt:lpstr>Слайд 29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admin</cp:lastModifiedBy>
  <cp:revision>143</cp:revision>
  <dcterms:created xsi:type="dcterms:W3CDTF">2014-04-01T16:35:38Z</dcterms:created>
  <dcterms:modified xsi:type="dcterms:W3CDTF">2017-01-13T08:14:06Z</dcterms:modified>
</cp:coreProperties>
</file>